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0" r:id="rId1"/>
    <p:sldMasterId id="2147484332" r:id="rId2"/>
  </p:sldMasterIdLst>
  <p:notesMasterIdLst>
    <p:notesMasterId r:id="rId15"/>
  </p:notesMasterIdLst>
  <p:sldIdLst>
    <p:sldId id="270" r:id="rId3"/>
    <p:sldId id="256" r:id="rId4"/>
    <p:sldId id="259" r:id="rId5"/>
    <p:sldId id="260" r:id="rId6"/>
    <p:sldId id="258" r:id="rId7"/>
    <p:sldId id="261" r:id="rId8"/>
    <p:sldId id="263" r:id="rId9"/>
    <p:sldId id="264" r:id="rId10"/>
    <p:sldId id="267" r:id="rId11"/>
    <p:sldId id="269" r:id="rId12"/>
    <p:sldId id="266" r:id="rId13"/>
    <p:sldId id="268" r:id="rId14"/>
  </p:sldIdLst>
  <p:sldSz cx="9144000" cy="6858000" type="screen4x3"/>
  <p:notesSz cx="6858000" cy="9144000"/>
  <p:custDataLst>
    <p:tags r:id="rId16"/>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6D6"/>
    <a:srgbClr val="4E9A35"/>
    <a:srgbClr val="83FF61"/>
    <a:srgbClr val="B6F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AD1C14-1B7F-4A63-9808-238354BBEA87}" v="3" dt="2020-07-20T07:30:33.63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387" y="3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 Gallardo Rivilla" userId="566d11ad-ecf6-4c57-a65e-310aacead3ca" providerId="ADAL" clId="{3AAD1C14-1B7F-4A63-9808-238354BBEA87}"/>
    <pc:docChg chg="custSel modSld">
      <pc:chgData name="A. Gallardo Rivilla" userId="566d11ad-ecf6-4c57-a65e-310aacead3ca" providerId="ADAL" clId="{3AAD1C14-1B7F-4A63-9808-238354BBEA87}" dt="2020-07-20T07:30:29.631" v="736" actId="12"/>
      <pc:docMkLst>
        <pc:docMk/>
      </pc:docMkLst>
      <pc:sldChg chg="addSp modSp mod">
        <pc:chgData name="A. Gallardo Rivilla" userId="566d11ad-ecf6-4c57-a65e-310aacead3ca" providerId="ADAL" clId="{3AAD1C14-1B7F-4A63-9808-238354BBEA87}" dt="2020-07-20T07:30:29.631" v="736" actId="12"/>
        <pc:sldMkLst>
          <pc:docMk/>
          <pc:sldMk cId="218454608" sldId="264"/>
        </pc:sldMkLst>
        <pc:spChg chg="add mod">
          <ac:chgData name="A. Gallardo Rivilla" userId="566d11ad-ecf6-4c57-a65e-310aacead3ca" providerId="ADAL" clId="{3AAD1C14-1B7F-4A63-9808-238354BBEA87}" dt="2020-07-20T07:30:29.631" v="736" actId="12"/>
          <ac:spMkLst>
            <pc:docMk/>
            <pc:sldMk cId="218454608" sldId="264"/>
            <ac:spMk id="3" creationId="{2EBF5084-8DAC-4D06-8729-83468B26E7E5}"/>
          </ac:spMkLst>
        </pc:spChg>
        <pc:spChg chg="mod">
          <ac:chgData name="A. Gallardo Rivilla" userId="566d11ad-ecf6-4c57-a65e-310aacead3ca" providerId="ADAL" clId="{3AAD1C14-1B7F-4A63-9808-238354BBEA87}" dt="2020-07-20T07:30:07.280" v="728" actId="1076"/>
          <ac:spMkLst>
            <pc:docMk/>
            <pc:sldMk cId="218454608" sldId="264"/>
            <ac:spMk id="14" creationId="{00000000-0000-0000-0000-000000000000}"/>
          </ac:spMkLst>
        </pc:spChg>
        <pc:picChg chg="mod">
          <ac:chgData name="A. Gallardo Rivilla" userId="566d11ad-ecf6-4c57-a65e-310aacead3ca" providerId="ADAL" clId="{3AAD1C14-1B7F-4A63-9808-238354BBEA87}" dt="2020-07-20T07:30:09.999" v="729" actId="1076"/>
          <ac:picMkLst>
            <pc:docMk/>
            <pc:sldMk cId="218454608" sldId="264"/>
            <ac:picMk id="24"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F659-5163-4E2D-8CD2-B93EB7C38164}" type="datetimeFigureOut">
              <a:rPr lang="es-ES" smtClean="0"/>
              <a:t>21/07/2020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6FEC1A-72C2-4E4D-95BB-4D8F9553BA7D}" type="slidenum">
              <a:rPr lang="es-ES" smtClean="0"/>
              <a:t>‹Nº›</a:t>
            </a:fld>
            <a:endParaRPr lang="es-ES"/>
          </a:p>
        </p:txBody>
      </p:sp>
    </p:spTree>
    <p:extLst>
      <p:ext uri="{BB962C8B-B14F-4D97-AF65-F5344CB8AC3E}">
        <p14:creationId xmlns:p14="http://schemas.microsoft.com/office/powerpoint/2010/main" val="332011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a:t>
            </a:fld>
            <a:endParaRPr lang="es-ES"/>
          </a:p>
        </p:txBody>
      </p:sp>
    </p:spTree>
    <p:extLst>
      <p:ext uri="{BB962C8B-B14F-4D97-AF65-F5344CB8AC3E}">
        <p14:creationId xmlns:p14="http://schemas.microsoft.com/office/powerpoint/2010/main" val="366367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12</a:t>
            </a:fld>
            <a:endParaRPr lang="es-ES"/>
          </a:p>
        </p:txBody>
      </p:sp>
    </p:spTree>
    <p:extLst>
      <p:ext uri="{BB962C8B-B14F-4D97-AF65-F5344CB8AC3E}">
        <p14:creationId xmlns:p14="http://schemas.microsoft.com/office/powerpoint/2010/main" val="284440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3</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4</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6</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7</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8</a:t>
            </a:fld>
            <a:endParaRPr lang="es-ES"/>
          </a:p>
        </p:txBody>
      </p:sp>
    </p:spTree>
    <p:extLst>
      <p:ext uri="{BB962C8B-B14F-4D97-AF65-F5344CB8AC3E}">
        <p14:creationId xmlns:p14="http://schemas.microsoft.com/office/powerpoint/2010/main" val="342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9</a:t>
            </a:fld>
            <a:endParaRPr lang="es-ES"/>
          </a:p>
        </p:txBody>
      </p:sp>
    </p:spTree>
    <p:extLst>
      <p:ext uri="{BB962C8B-B14F-4D97-AF65-F5344CB8AC3E}">
        <p14:creationId xmlns:p14="http://schemas.microsoft.com/office/powerpoint/2010/main" val="1690897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56FEC1A-72C2-4E4D-95BB-4D8F9553BA7D}" type="slidenum">
              <a:rPr lang="es-ES" smtClean="0"/>
              <a:t>10</a:t>
            </a:fld>
            <a:endParaRPr lang="es-ES"/>
          </a:p>
        </p:txBody>
      </p:sp>
    </p:spTree>
    <p:extLst>
      <p:ext uri="{BB962C8B-B14F-4D97-AF65-F5344CB8AC3E}">
        <p14:creationId xmlns:p14="http://schemas.microsoft.com/office/powerpoint/2010/main" val="1081939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1EBB7CB-A36B-4672-AD11-0E22A4B40D4D}" type="slidenum">
              <a:rPr lang="es-ES" smtClean="0"/>
              <a:t>11</a:t>
            </a:fld>
            <a:endParaRPr lang="es-ES"/>
          </a:p>
        </p:txBody>
      </p:sp>
    </p:spTree>
    <p:extLst>
      <p:ext uri="{BB962C8B-B14F-4D97-AF65-F5344CB8AC3E}">
        <p14:creationId xmlns:p14="http://schemas.microsoft.com/office/powerpoint/2010/main" val="1690897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Date Placeholder 29"/>
          <p:cNvSpPr>
            <a:spLocks noGrp="1"/>
          </p:cNvSpPr>
          <p:nvPr>
            <p:ph type="dt" sz="half" idx="10"/>
          </p:nvPr>
        </p:nvSpPr>
        <p:spPr/>
        <p:txBody>
          <a:bodyPr/>
          <a:lstStyle/>
          <a:p>
            <a:fld id="{AB28A736-DD27-4662-A6FA-D7F2279B3441}" type="datetimeFigureOut">
              <a:rPr lang="es-ES" smtClean="0"/>
              <a:t>21/07/2020</a:t>
            </a:fld>
            <a:endParaRPr lang="es-ES"/>
          </a:p>
        </p:txBody>
      </p:sp>
      <p:sp>
        <p:nvSpPr>
          <p:cNvPr id="19" name="Footer Placeholder 18"/>
          <p:cNvSpPr>
            <a:spLocks noGrp="1"/>
          </p:cNvSpPr>
          <p:nvPr>
            <p:ph type="ftr" sz="quarter" idx="11"/>
          </p:nvPr>
        </p:nvSpPr>
        <p:spPr/>
        <p:txBody>
          <a:bodyPr/>
          <a:lstStyle/>
          <a:p>
            <a:endParaRPr lang="es-ES"/>
          </a:p>
        </p:txBody>
      </p:sp>
      <p:sp>
        <p:nvSpPr>
          <p:cNvPr id="27" name="Slide Number Placeholder 26"/>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smtClean="0"/>
              <a:t>Haga clic para modificar el estilo de título del patrón</a:t>
            </a:r>
            <a:endParaRPr lang="en-GB"/>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44447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3837677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615781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sz="half" idx="1"/>
          </p:nvPr>
        </p:nvSpPr>
        <p:spPr>
          <a:xfrm>
            <a:off x="628650" y="1825625"/>
            <a:ext cx="386715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contenido 3"/>
          <p:cNvSpPr>
            <a:spLocks noGrp="1"/>
          </p:cNvSpPr>
          <p:nvPr>
            <p:ph sz="half" idx="2"/>
          </p:nvPr>
        </p:nvSpPr>
        <p:spPr>
          <a:xfrm>
            <a:off x="4648200" y="1825625"/>
            <a:ext cx="386715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814652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Marcador de fecha 6"/>
          <p:cNvSpPr>
            <a:spLocks noGrp="1"/>
          </p:cNvSpPr>
          <p:nvPr>
            <p:ph type="dt" sz="half" idx="10"/>
          </p:nvPr>
        </p:nvSpPr>
        <p:spPr/>
        <p:txBody>
          <a:bodyPr/>
          <a:lstStyle/>
          <a:p>
            <a:fld id="{02DEBDB9-0B2A-4F6C-B2EE-AC075F232198}" type="datetimeFigureOut">
              <a:rPr lang="en-GB" smtClean="0"/>
              <a:t>21/07/2020</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875035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02DEBDB9-0B2A-4F6C-B2EE-AC075F232198}" type="datetimeFigureOut">
              <a:rPr lang="en-GB" smtClean="0"/>
              <a:t>21/07/2020</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384513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2DEBDB9-0B2A-4F6C-B2EE-AC075F232198}" type="datetimeFigureOut">
              <a:rPr lang="en-GB" smtClean="0"/>
              <a:t>21/07/2020</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142081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smtClean="0"/>
              <a:t>Haga clic para modificar el estilo de título del patrón</a:t>
            </a:r>
            <a:endParaRPr lang="en-GB"/>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79986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smtClean="0"/>
              <a:t>Haga clic para modificar el estilo de título del patrón</a:t>
            </a:r>
            <a:endParaRPr lang="en-GB"/>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2DEBDB9-0B2A-4F6C-B2EE-AC075F232198}" type="datetimeFigureOut">
              <a:rPr lang="en-GB" smtClean="0"/>
              <a:t>21/07/2020</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294094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90190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02DEBDB9-0B2A-4F6C-B2EE-AC075F232198}" type="datetimeFigureOut">
              <a:rPr lang="en-GB" smtClean="0"/>
              <a:t>21/07/2020</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804FDB65-8EE8-43B4-819A-94E02FC89E30}" type="slidenum">
              <a:rPr lang="en-GB" smtClean="0"/>
              <a:t>‹Nº›</a:t>
            </a:fld>
            <a:endParaRPr lang="en-GB"/>
          </a:p>
        </p:txBody>
      </p:sp>
    </p:spTree>
    <p:extLst>
      <p:ext uri="{BB962C8B-B14F-4D97-AF65-F5344CB8AC3E}">
        <p14:creationId xmlns:p14="http://schemas.microsoft.com/office/powerpoint/2010/main" val="199707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Date Placeholder 3"/>
          <p:cNvSpPr>
            <a:spLocks noGrp="1"/>
          </p:cNvSpPr>
          <p:nvPr>
            <p:ph type="dt" sz="half" idx="10"/>
          </p:nvPr>
        </p:nvSpPr>
        <p:spPr/>
        <p:txBody>
          <a:bodyPr/>
          <a:lstStyle/>
          <a:p>
            <a:fld id="{AB28A736-DD27-4662-A6FA-D7F2279B3441}" type="datetimeFigureOut">
              <a:rPr lang="es-ES" smtClean="0"/>
              <a:t>21/07/2020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s-ES"/>
              <a:t>Haga clic para modificar el estilo de título del patrón</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6"/>
          <p:cNvSpPr>
            <a:spLocks noGrp="1"/>
          </p:cNvSpPr>
          <p:nvPr>
            <p:ph type="dt" sz="half" idx="10"/>
          </p:nvPr>
        </p:nvSpPr>
        <p:spPr/>
        <p:txBody>
          <a:bodyPr/>
          <a:lstStyle/>
          <a:p>
            <a:fld id="{AB28A736-DD27-4662-A6FA-D7F2279B3441}" type="datetimeFigureOut">
              <a:rPr lang="es-ES" smtClean="0"/>
              <a:t>21/07/2020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Date Placeholder 2"/>
          <p:cNvSpPr>
            <a:spLocks noGrp="1"/>
          </p:cNvSpPr>
          <p:nvPr>
            <p:ph type="dt" sz="half" idx="10"/>
          </p:nvPr>
        </p:nvSpPr>
        <p:spPr/>
        <p:txBody>
          <a:bodyPr/>
          <a:lstStyle/>
          <a:p>
            <a:fld id="{AB28A736-DD27-4662-A6FA-D7F2279B3441}" type="datetimeFigureOut">
              <a:rPr lang="es-ES" smtClean="0"/>
              <a:t>21/07/2020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28A736-DD27-4662-A6FA-D7F2279B3441}" type="datetimeFigureOut">
              <a:rPr lang="es-ES" smtClean="0"/>
              <a:t>21/07/2020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4E36A81-5F9A-4D9E-8168-7E074D87C203}" type="slidenum">
              <a:rPr lang="es-ES" smtClean="0"/>
              <a:t>‹Nº›</a:t>
            </a:fld>
            <a:endParaRPr lang="es-E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p:txBody>
          <a:bodyPr/>
          <a:lstStyle/>
          <a:p>
            <a:fld id="{AB28A736-DD27-4662-A6FA-D7F2279B3441}" type="datetimeFigureOut">
              <a:rPr lang="es-ES" smtClean="0"/>
              <a:t>21/07/2020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8077200" y="6356350"/>
            <a:ext cx="609600" cy="365125"/>
          </a:xfrm>
        </p:spPr>
        <p:txBody>
          <a:bodyPr/>
          <a:lstStyle/>
          <a:p>
            <a:fld id="{B4E36A81-5F9A-4D9E-8168-7E074D87C203}" type="slidenum">
              <a:rPr lang="es-ES" smtClean="0"/>
              <a:t>‹Nº›</a:t>
            </a:fld>
            <a:endParaRPr lang="es-E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B28A736-DD27-4662-A6FA-D7F2279B3441}" type="datetimeFigureOut">
              <a:rPr lang="es-ES" smtClean="0"/>
              <a:t>21/07/2020</a:t>
            </a:fld>
            <a:endParaRPr lang="es-E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4E36A81-5F9A-4D9E-8168-7E074D87C203}" type="slidenum">
              <a:rPr lang="es-ES" smtClean="0"/>
              <a:t>‹Nº›</a:t>
            </a:fld>
            <a:endParaRPr lang="es-ES"/>
          </a:p>
        </p:txBody>
      </p:sp>
      <p:graphicFrame>
        <p:nvGraphicFramePr>
          <p:cNvPr id="14" name="13 Objeto" hidden="1"/>
          <p:cNvGraphicFramePr>
            <a:graphicFrameLocks noChangeAspect="1"/>
          </p:cNvGraphicFramePr>
          <p:nvPr userDrawn="1">
            <p:custDataLst>
              <p:tags r:id="rId14"/>
            </p:custDataLst>
            <p:extLst>
              <p:ext uri="{D42A27DB-BD31-4B8C-83A1-F6EECF244321}">
                <p14:modId xmlns:p14="http://schemas.microsoft.com/office/powerpoint/2010/main" val="1508060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6" name="Diapositiva de think-cell" r:id="rId16" imgW="270" imgH="270" progId="TCLayout.ActiveDocument.1">
                  <p:embed/>
                </p:oleObj>
              </mc:Choice>
              <mc:Fallback>
                <p:oleObj name="Diapositiva de think-cell" r:id="rId16" imgW="270" imgH="270" progId="TCLayout.ActiveDocument.1">
                  <p:embed/>
                  <p:pic>
                    <p:nvPicPr>
                      <p:cNvPr id="14" name="13 Objeto" hidden="1"/>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5" name="14 Rectángulo" hidden="1"/>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s-ES" sz="4400" b="0" i="0" baseline="0" dirty="0">
              <a:latin typeface="Calibri"/>
              <a:ea typeface="+mj-ea"/>
              <a:cs typeface="+mj-cs"/>
              <a:sym typeface="Calibri"/>
            </a:endParaRPr>
          </a:p>
        </p:txBody>
      </p:sp>
      <p:sp>
        <p:nvSpPr>
          <p:cNvPr id="3" name="Rectángulo 2"/>
          <p:cNvSpPr/>
          <p:nvPr userDrawn="1"/>
        </p:nvSpPr>
        <p:spPr>
          <a:xfrm>
            <a:off x="0" y="0"/>
            <a:ext cx="9144000" cy="6858000"/>
          </a:xfrm>
          <a:prstGeom prst="rect">
            <a:avLst/>
          </a:prstGeom>
          <a:blipFill dpi="0" rotWithShape="1">
            <a:blip r:embed="rId18">
              <a:alphaModFix amt="7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iming>
    <p:tnLst>
      <p:par>
        <p:cTn id="1" dur="indefinite" restart="never" nodeType="tmRoot"/>
      </p:par>
    </p:tnLst>
  </p:timing>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EBDB9-0B2A-4F6C-B2EE-AC075F232198}" type="datetimeFigureOut">
              <a:rPr lang="en-GB" smtClean="0"/>
              <a:t>21/07/2020</a:t>
            </a:fld>
            <a:endParaRPr lang="en-GB"/>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FDB65-8EE8-43B4-819A-94E02FC89E30}" type="slidenum">
              <a:rPr lang="en-GB" smtClean="0"/>
              <a:t>‹Nº›</a:t>
            </a:fld>
            <a:endParaRPr lang="en-GB"/>
          </a:p>
        </p:txBody>
      </p:sp>
    </p:spTree>
    <p:extLst>
      <p:ext uri="{BB962C8B-B14F-4D97-AF65-F5344CB8AC3E}">
        <p14:creationId xmlns:p14="http://schemas.microsoft.com/office/powerpoint/2010/main" val="228201108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10" Type="http://schemas.openxmlformats.org/officeDocument/2006/relationships/image" Target="../media/image6.jpeg"/><Relationship Id="rId4" Type="http://schemas.openxmlformats.org/officeDocument/2006/relationships/slideLayout" Target="../slideLayouts/slideLayout13.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hyperlink" Target="https://github.com/Big-Data-Equipo-7/Proyecto" TargetMode="External"/><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7.xml"/><Relationship Id="rId7" Type="http://schemas.openxmlformats.org/officeDocument/2006/relationships/image" Target="../media/image2.emf"/><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10.xml"/><Relationship Id="rId4" Type="http://schemas.openxmlformats.org/officeDocument/2006/relationships/slideLayout" Target="../slideLayouts/slideLayout13.xml"/><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3.png"/><Relationship Id="rId3" Type="http://schemas.openxmlformats.org/officeDocument/2006/relationships/tags" Target="../tags/tag8.xml"/><Relationship Id="rId7" Type="http://schemas.openxmlformats.org/officeDocument/2006/relationships/image" Target="../media/image2.emf"/><Relationship Id="rId12" Type="http://schemas.openxmlformats.org/officeDocument/2006/relationships/image" Target="../media/image12.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11.png"/><Relationship Id="rId5" Type="http://schemas.openxmlformats.org/officeDocument/2006/relationships/notesSlide" Target="../notesSlides/notesSlide2.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9.png"/><Relationship Id="rId3" Type="http://schemas.openxmlformats.org/officeDocument/2006/relationships/tags" Target="../tags/tag10.xml"/><Relationship Id="rId7" Type="http://schemas.openxmlformats.org/officeDocument/2006/relationships/image" Target="../media/image2.emf"/><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9.xml"/><Relationship Id="rId16" Type="http://schemas.openxmlformats.org/officeDocument/2006/relationships/image" Target="../media/image22.png"/><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17.png"/><Relationship Id="rId5" Type="http://schemas.openxmlformats.org/officeDocument/2006/relationships/notesSlide" Target="../notesSlides/notesSlide3.xml"/><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slideLayout" Target="../slideLayouts/slideLayout7.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2.emf"/><Relationship Id="rId11" Type="http://schemas.openxmlformats.org/officeDocument/2006/relationships/image" Target="../media/image33.png"/><Relationship Id="rId5" Type="http://schemas.openxmlformats.org/officeDocument/2006/relationships/oleObject" Target="../embeddings/oleObject6.bin"/><Relationship Id="rId10" Type="http://schemas.openxmlformats.org/officeDocument/2006/relationships/image" Target="../media/image32.png"/><Relationship Id="rId4" Type="http://schemas.openxmlformats.org/officeDocument/2006/relationships/notesSlide" Target="../notesSlides/notesSlide4.xml"/><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7.png"/><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10" Type="http://schemas.openxmlformats.org/officeDocument/2006/relationships/image" Target="../media/image40.png"/><Relationship Id="rId4" Type="http://schemas.openxmlformats.org/officeDocument/2006/relationships/notesSlide" Target="../notesSlides/notesSlide5.xml"/><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7.xml"/><Relationship Id="rId7" Type="http://schemas.openxmlformats.org/officeDocument/2006/relationships/image" Target="../media/image41.png"/><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2.emf"/><Relationship Id="rId11" Type="http://schemas.openxmlformats.org/officeDocument/2006/relationships/image" Target="../media/image45.png"/><Relationship Id="rId5" Type="http://schemas.openxmlformats.org/officeDocument/2006/relationships/oleObject" Target="../embeddings/oleObject8.bin"/><Relationship Id="rId10" Type="http://schemas.openxmlformats.org/officeDocument/2006/relationships/image" Target="../media/image44.png"/><Relationship Id="rId4" Type="http://schemas.openxmlformats.org/officeDocument/2006/relationships/notesSlide" Target="../notesSlides/notesSlide6.xml"/><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tags" Target="../tags/tag15.xml"/><Relationship Id="rId7" Type="http://schemas.openxmlformats.org/officeDocument/2006/relationships/image" Target="../media/image2.emf"/><Relationship Id="rId12" Type="http://schemas.openxmlformats.org/officeDocument/2006/relationships/image" Target="../media/image49.png"/><Relationship Id="rId2" Type="http://schemas.openxmlformats.org/officeDocument/2006/relationships/tags" Target="../tags/tag14.xml"/><Relationship Id="rId16" Type="http://schemas.openxmlformats.org/officeDocument/2006/relationships/image" Target="../media/image53.png"/><Relationship Id="rId1" Type="http://schemas.openxmlformats.org/officeDocument/2006/relationships/vmlDrawing" Target="../drawings/vmlDrawing9.vml"/><Relationship Id="rId6" Type="http://schemas.openxmlformats.org/officeDocument/2006/relationships/oleObject" Target="../embeddings/oleObject9.bin"/><Relationship Id="rId11" Type="http://schemas.openxmlformats.org/officeDocument/2006/relationships/image" Target="../media/image48.png"/><Relationship Id="rId5" Type="http://schemas.openxmlformats.org/officeDocument/2006/relationships/notesSlide" Target="../notesSlides/notesSlide7.xml"/><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054106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2"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5000" b="1" dirty="0">
              <a:latin typeface="Calibri"/>
              <a:ea typeface="+mj-ea"/>
              <a:cs typeface="+mj-cs"/>
              <a:sym typeface="Calibri"/>
            </a:endParaRPr>
          </a:p>
        </p:txBody>
      </p:sp>
      <p:sp>
        <p:nvSpPr>
          <p:cNvPr id="12" name="1 Título"/>
          <p:cNvSpPr txBox="1">
            <a:spLocks/>
          </p:cNvSpPr>
          <p:nvPr/>
        </p:nvSpPr>
        <p:spPr>
          <a:xfrm>
            <a:off x="2123728" y="332656"/>
            <a:ext cx="6768752" cy="1828800"/>
          </a:xfrm>
          <a:prstGeom prst="rect">
            <a:avLst/>
          </a:prstGeom>
        </p:spPr>
        <p:txBody>
          <a:bodyPr vert="horz" lIns="91440" tIns="45720" rIns="91440" bIns="45720" rtlCol="0" anchor="ctr">
            <a:normAutofit/>
            <a:scene3d>
              <a:camera prst="orthographicFront"/>
              <a:lightRig rig="freezing" dir="t">
                <a:rot lat="0" lon="0" rev="5640000"/>
              </a:lightRig>
            </a:scene3d>
            <a:sp3d prstMaterial="flat">
              <a:contourClr>
                <a:schemeClr val="tx2"/>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6000" smtClean="0">
                <a:ln>
                  <a:solidFill>
                    <a:srgbClr val="76B6D6"/>
                  </a:solidFill>
                </a:ln>
                <a:solidFill>
                  <a:srgbClr val="76B6D6"/>
                </a:solidFill>
                <a:latin typeface="Arial Narrow" panose="020B0606020202030204" pitchFamily="34" charset="0"/>
              </a:rPr>
              <a:t>Calidad del aire en la Comunidad de Madrid </a:t>
            </a:r>
            <a:endParaRPr lang="es-ES" sz="6000" dirty="0">
              <a:ln>
                <a:solidFill>
                  <a:srgbClr val="76B6D6"/>
                </a:solidFill>
              </a:ln>
              <a:solidFill>
                <a:srgbClr val="76B6D6"/>
              </a:solidFill>
              <a:latin typeface="Arial Narrow" panose="020B0606020202030204" pitchFamily="34" charset="0"/>
            </a:endParaRPr>
          </a:p>
        </p:txBody>
      </p:sp>
      <p:sp>
        <p:nvSpPr>
          <p:cNvPr id="13" name="2 Subtítulo"/>
          <p:cNvSpPr txBox="1">
            <a:spLocks/>
          </p:cNvSpPr>
          <p:nvPr/>
        </p:nvSpPr>
        <p:spPr>
          <a:xfrm>
            <a:off x="2186871" y="2929220"/>
            <a:ext cx="1901034" cy="24495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600" b="1" smtClean="0">
                <a:latin typeface="+mj-lt"/>
              </a:rPr>
              <a:t>Grupo 7</a:t>
            </a:r>
            <a:endParaRPr lang="es-ES" sz="1600" b="1" smtClean="0">
              <a:latin typeface="+mj-lt"/>
            </a:endParaRPr>
          </a:p>
          <a:p>
            <a:r>
              <a:rPr lang="es-ES_tradnl" sz="1600" smtClean="0">
                <a:latin typeface="+mj-lt"/>
              </a:rPr>
              <a:t>Alfonso Gallardo</a:t>
            </a:r>
            <a:endParaRPr lang="es-ES" sz="1600" smtClean="0">
              <a:latin typeface="+mj-lt"/>
            </a:endParaRPr>
          </a:p>
          <a:p>
            <a:r>
              <a:rPr lang="es-ES_tradnl" sz="1600" smtClean="0">
                <a:latin typeface="+mj-lt"/>
              </a:rPr>
              <a:t>Raúl Hervás</a:t>
            </a:r>
            <a:endParaRPr lang="es-ES" sz="1600" smtClean="0">
              <a:latin typeface="+mj-lt"/>
            </a:endParaRPr>
          </a:p>
          <a:p>
            <a:r>
              <a:rPr lang="es-ES_tradnl" sz="1600" smtClean="0">
                <a:latin typeface="+mj-lt"/>
              </a:rPr>
              <a:t>Carmen Reina</a:t>
            </a:r>
            <a:endParaRPr lang="es-ES" sz="1600" smtClean="0">
              <a:latin typeface="+mj-lt"/>
            </a:endParaRPr>
          </a:p>
          <a:p>
            <a:r>
              <a:rPr lang="es-ES_tradnl" sz="1600" smtClean="0">
                <a:latin typeface="+mj-lt"/>
              </a:rPr>
              <a:t>Walter Ronceros</a:t>
            </a:r>
            <a:endParaRPr lang="es-ES" sz="1600" smtClean="0">
              <a:latin typeface="+mj-lt"/>
            </a:endParaRPr>
          </a:p>
          <a:p>
            <a:r>
              <a:rPr lang="es-ES_tradnl" sz="1600" smtClean="0">
                <a:latin typeface="+mj-lt"/>
              </a:rPr>
              <a:t>Susana Vara</a:t>
            </a:r>
            <a:endParaRPr lang="es-ES" sz="1600" dirty="0">
              <a:latin typeface="+mj-lt"/>
            </a:endParaRPr>
          </a:p>
        </p:txBody>
      </p:sp>
      <p:pic>
        <p:nvPicPr>
          <p:cNvPr id="1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n 14"/>
          <p:cNvPicPr>
            <a:picLocks noChangeAspect="1"/>
          </p:cNvPicPr>
          <p:nvPr/>
        </p:nvPicPr>
        <p:blipFill rotWithShape="1">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l="19517"/>
          <a:stretch/>
        </p:blipFill>
        <p:spPr>
          <a:xfrm>
            <a:off x="-36512" y="662978"/>
            <a:ext cx="2078568" cy="5157192"/>
          </a:xfrm>
          <a:prstGeom prst="rect">
            <a:avLst/>
          </a:prstGeom>
          <a:noFill/>
          <a:ln>
            <a:noFill/>
          </a:ln>
        </p:spPr>
      </p:pic>
      <p:cxnSp>
        <p:nvCxnSpPr>
          <p:cNvPr id="16" name="Conector recto 15"/>
          <p:cNvCxnSpPr/>
          <p:nvPr/>
        </p:nvCxnSpPr>
        <p:spPr>
          <a:xfrm>
            <a:off x="2158344" y="2276874"/>
            <a:ext cx="2557672"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10"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37321" y="2666184"/>
            <a:ext cx="4506679" cy="2995064"/>
          </a:xfrm>
          <a:prstGeom prst="rect">
            <a:avLst/>
          </a:prstGeom>
        </p:spPr>
      </p:pic>
    </p:spTree>
    <p:extLst>
      <p:ext uri="{BB962C8B-B14F-4D97-AF65-F5344CB8AC3E}">
        <p14:creationId xmlns:p14="http://schemas.microsoft.com/office/powerpoint/2010/main" val="19368712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a:xfrm>
            <a:off x="147223" y="188640"/>
            <a:ext cx="8883918" cy="504056"/>
          </a:xfrm>
          <a:prstGeom prst="rect">
            <a:avLst/>
          </a:prstGeom>
        </p:spPr>
        <p:txBody>
          <a:bodyPr vert="horz" anchor="ctr">
            <a:normAutofit fontScale="6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Tecnologías:</a:t>
            </a:r>
            <a:endParaRPr lang="es-ES" dirty="0">
              <a:solidFill>
                <a:srgbClr val="76B6D6"/>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758" y="3264775"/>
            <a:ext cx="10096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3587856"/>
            <a:ext cx="12287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234758" y="2507463"/>
            <a:ext cx="1156280" cy="461665"/>
          </a:xfrm>
          <a:prstGeom prst="rect">
            <a:avLst/>
          </a:prstGeom>
          <a:noFill/>
        </p:spPr>
        <p:txBody>
          <a:bodyPr wrap="square" rtlCol="0">
            <a:spAutoFit/>
          </a:bodyPr>
          <a:lstStyle/>
          <a:p>
            <a:pPr algn="ctr"/>
            <a:r>
              <a:rPr lang="es-ES_tradnl" sz="1200" i="1" dirty="0" smtClean="0">
                <a:solidFill>
                  <a:schemeClr val="accent2">
                    <a:lumMod val="75000"/>
                  </a:schemeClr>
                </a:solidFill>
              </a:rPr>
              <a:t>Nos organizamos</a:t>
            </a:r>
            <a:endParaRPr lang="es-ES" sz="1200" i="1" dirty="0">
              <a:solidFill>
                <a:schemeClr val="accent2">
                  <a:lumMod val="75000"/>
                </a:schemeClr>
              </a:solidFill>
            </a:endParaRPr>
          </a:p>
        </p:txBody>
      </p:sp>
      <p:sp>
        <p:nvSpPr>
          <p:cNvPr id="5" name="4 Rectángulo"/>
          <p:cNvSpPr/>
          <p:nvPr/>
        </p:nvSpPr>
        <p:spPr>
          <a:xfrm>
            <a:off x="6721013" y="4091713"/>
            <a:ext cx="2376264" cy="215444"/>
          </a:xfrm>
          <a:prstGeom prst="rect">
            <a:avLst/>
          </a:prstGeom>
        </p:spPr>
        <p:txBody>
          <a:bodyPr wrap="square">
            <a:spAutoFit/>
          </a:bodyPr>
          <a:lstStyle/>
          <a:p>
            <a:r>
              <a:rPr lang="es-ES_tradnl" sz="800" u="sng" dirty="0">
                <a:hlinkClick r:id="rId5"/>
              </a:rPr>
              <a:t>https://github.com/Big-Data-Equipo-7/Proyecto</a:t>
            </a:r>
            <a:endParaRPr lang="es-ES" sz="800" dirty="0"/>
          </a:p>
        </p:txBody>
      </p:sp>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7512" y="1628800"/>
            <a:ext cx="1090613"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CuadroTexto"/>
          <p:cNvSpPr txBox="1"/>
          <p:nvPr/>
        </p:nvSpPr>
        <p:spPr>
          <a:xfrm>
            <a:off x="395536" y="1646796"/>
            <a:ext cx="1619688" cy="646331"/>
          </a:xfrm>
          <a:prstGeom prst="rect">
            <a:avLst/>
          </a:prstGeom>
          <a:noFill/>
        </p:spPr>
        <p:txBody>
          <a:bodyPr wrap="square" rtlCol="0">
            <a:spAutoFit/>
          </a:bodyPr>
          <a:lstStyle/>
          <a:p>
            <a:r>
              <a:rPr lang="es-ES_tradnl" sz="1200" b="1" dirty="0" err="1" smtClean="0">
                <a:solidFill>
                  <a:schemeClr val="tx1">
                    <a:lumMod val="50000"/>
                    <a:lumOff val="50000"/>
                  </a:schemeClr>
                </a:solidFill>
              </a:rPr>
              <a:t>Phyton</a:t>
            </a:r>
            <a:r>
              <a:rPr lang="es-ES_tradnl" sz="1200" b="1" dirty="0" smtClean="0">
                <a:solidFill>
                  <a:schemeClr val="tx1">
                    <a:lumMod val="50000"/>
                    <a:lumOff val="50000"/>
                  </a:schemeClr>
                </a:solidFill>
              </a:rPr>
              <a:t> 3.8.2 </a:t>
            </a:r>
            <a:r>
              <a:rPr lang="es-ES_tradnl" sz="1200" dirty="0" smtClean="0">
                <a:solidFill>
                  <a:schemeClr val="tx1">
                    <a:lumMod val="50000"/>
                    <a:lumOff val="50000"/>
                  </a:schemeClr>
                </a:solidFill>
              </a:rPr>
              <a:t>  Pre-procesamiento de datos origen</a:t>
            </a:r>
            <a:endParaRPr lang="es-ES" sz="1200" b="1" dirty="0">
              <a:solidFill>
                <a:schemeClr val="tx1">
                  <a:lumMod val="50000"/>
                  <a:lumOff val="50000"/>
                </a:schemeClr>
              </a:solidFill>
            </a:endParaRPr>
          </a:p>
        </p:txBody>
      </p:sp>
      <p:pic>
        <p:nvPicPr>
          <p:cNvPr id="1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5816" y="1645555"/>
            <a:ext cx="649676" cy="667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267" y="1610122"/>
            <a:ext cx="707097" cy="738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1 CuadroTexto"/>
          <p:cNvSpPr txBox="1"/>
          <p:nvPr/>
        </p:nvSpPr>
        <p:spPr>
          <a:xfrm>
            <a:off x="308340" y="5398370"/>
            <a:ext cx="2092384" cy="369332"/>
          </a:xfrm>
          <a:prstGeom prst="rect">
            <a:avLst/>
          </a:prstGeom>
          <a:noFill/>
        </p:spPr>
        <p:txBody>
          <a:bodyPr wrap="square" rtlCol="0">
            <a:spAutoFit/>
          </a:bodyPr>
          <a:lstStyle/>
          <a:p>
            <a:r>
              <a:rPr lang="es-ES_tradnl" b="1" dirty="0" smtClean="0">
                <a:solidFill>
                  <a:schemeClr val="tx1">
                    <a:lumMod val="50000"/>
                    <a:lumOff val="50000"/>
                  </a:schemeClr>
                </a:solidFill>
              </a:rPr>
              <a:t>Visualización</a:t>
            </a:r>
            <a:endParaRPr lang="es-ES" b="1" dirty="0">
              <a:solidFill>
                <a:schemeClr val="tx1">
                  <a:lumMod val="50000"/>
                  <a:lumOff val="50000"/>
                </a:schemeClr>
              </a:solidFill>
            </a:endParaRPr>
          </a:p>
        </p:txBody>
      </p:sp>
      <p:sp>
        <p:nvSpPr>
          <p:cNvPr id="14" name="13 CuadroTexto"/>
          <p:cNvSpPr txBox="1"/>
          <p:nvPr/>
        </p:nvSpPr>
        <p:spPr>
          <a:xfrm>
            <a:off x="91499" y="3285160"/>
            <a:ext cx="2104237" cy="830997"/>
          </a:xfrm>
          <a:prstGeom prst="rect">
            <a:avLst/>
          </a:prstGeom>
          <a:noFill/>
        </p:spPr>
        <p:txBody>
          <a:bodyPr wrap="square" rtlCol="0">
            <a:spAutoFit/>
          </a:bodyPr>
          <a:lstStyle/>
          <a:p>
            <a:r>
              <a:rPr lang="es-ES_tradnl" sz="1200" b="1" dirty="0" err="1" smtClean="0">
                <a:solidFill>
                  <a:schemeClr val="tx1">
                    <a:lumMod val="50000"/>
                    <a:lumOff val="50000"/>
                  </a:schemeClr>
                </a:solidFill>
              </a:rPr>
              <a:t>Jupyter</a:t>
            </a:r>
            <a:r>
              <a:rPr lang="es-ES_tradnl" sz="1200" b="1" dirty="0" smtClean="0">
                <a:solidFill>
                  <a:schemeClr val="tx1">
                    <a:lumMod val="50000"/>
                    <a:lumOff val="50000"/>
                  </a:schemeClr>
                </a:solidFill>
              </a:rPr>
              <a:t> notebook 6.0.3 </a:t>
            </a:r>
            <a:r>
              <a:rPr lang="es-ES_tradnl" sz="1200" dirty="0" smtClean="0">
                <a:solidFill>
                  <a:schemeClr val="tx1">
                    <a:lumMod val="50000"/>
                    <a:lumOff val="50000"/>
                  </a:schemeClr>
                </a:solidFill>
              </a:rPr>
              <a:t>y</a:t>
            </a:r>
            <a:r>
              <a:rPr lang="es-ES_tradnl" sz="1200" b="1" dirty="0" smtClean="0">
                <a:solidFill>
                  <a:schemeClr val="tx1">
                    <a:lumMod val="50000"/>
                    <a:lumOff val="50000"/>
                  </a:schemeClr>
                </a:solidFill>
              </a:rPr>
              <a:t> </a:t>
            </a:r>
            <a:r>
              <a:rPr lang="es-ES_tradnl" sz="1200" b="1" dirty="0" err="1" smtClean="0">
                <a:solidFill>
                  <a:schemeClr val="tx1">
                    <a:lumMod val="50000"/>
                    <a:lumOff val="50000"/>
                  </a:schemeClr>
                </a:solidFill>
              </a:rPr>
              <a:t>colab</a:t>
            </a:r>
            <a:r>
              <a:rPr lang="es-ES_tradnl" sz="1200" b="1" dirty="0" smtClean="0">
                <a:solidFill>
                  <a:schemeClr val="tx1">
                    <a:lumMod val="50000"/>
                    <a:lumOff val="50000"/>
                  </a:schemeClr>
                </a:solidFill>
              </a:rPr>
              <a:t> de google </a:t>
            </a:r>
            <a:r>
              <a:rPr lang="es-ES_tradnl" sz="1200" dirty="0" smtClean="0">
                <a:solidFill>
                  <a:schemeClr val="tx1">
                    <a:lumMod val="50000"/>
                    <a:lumOff val="50000"/>
                  </a:schemeClr>
                </a:solidFill>
              </a:rPr>
              <a:t>realizamos el estudio y modelado de los datos</a:t>
            </a:r>
            <a:endParaRPr lang="es-ES" sz="1200" b="1" dirty="0">
              <a:solidFill>
                <a:schemeClr val="tx1">
                  <a:lumMod val="50000"/>
                  <a:lumOff val="50000"/>
                </a:schemeClr>
              </a:solidFill>
            </a:endParaRPr>
          </a:p>
        </p:txBody>
      </p:sp>
      <p:pic>
        <p:nvPicPr>
          <p:cNvPr id="1229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8575" y="3238220"/>
            <a:ext cx="692824" cy="66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4923" y="3385042"/>
            <a:ext cx="640731" cy="495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438" y="3901291"/>
            <a:ext cx="3579367" cy="39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3054" y="5085183"/>
            <a:ext cx="590487" cy="56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Rectángulo"/>
          <p:cNvSpPr/>
          <p:nvPr/>
        </p:nvSpPr>
        <p:spPr>
          <a:xfrm>
            <a:off x="6726885" y="3131716"/>
            <a:ext cx="2304256" cy="12333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Rectángulo"/>
          <p:cNvSpPr/>
          <p:nvPr/>
        </p:nvSpPr>
        <p:spPr>
          <a:xfrm>
            <a:off x="2339752" y="1495877"/>
            <a:ext cx="3516765" cy="916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Rectángulo"/>
          <p:cNvSpPr/>
          <p:nvPr/>
        </p:nvSpPr>
        <p:spPr>
          <a:xfrm>
            <a:off x="2195736" y="3140968"/>
            <a:ext cx="3841783" cy="12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30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9279" y="5085184"/>
            <a:ext cx="33813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29 Rectángulo"/>
          <p:cNvSpPr/>
          <p:nvPr/>
        </p:nvSpPr>
        <p:spPr>
          <a:xfrm>
            <a:off x="2339752" y="4904901"/>
            <a:ext cx="3602989" cy="12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Flecha derecha"/>
          <p:cNvSpPr/>
          <p:nvPr/>
        </p:nvSpPr>
        <p:spPr>
          <a:xfrm rot="5400000">
            <a:off x="4142745" y="2546577"/>
            <a:ext cx="274722" cy="309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derecha"/>
          <p:cNvSpPr/>
          <p:nvPr/>
        </p:nvSpPr>
        <p:spPr>
          <a:xfrm rot="5400000">
            <a:off x="4118907" y="4491846"/>
            <a:ext cx="274722" cy="309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Cerrar llave"/>
          <p:cNvSpPr/>
          <p:nvPr/>
        </p:nvSpPr>
        <p:spPr>
          <a:xfrm>
            <a:off x="6186366" y="1196752"/>
            <a:ext cx="689890" cy="51845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26" name="Conector recto 25"/>
          <p:cNvCxnSpPr/>
          <p:nvPr/>
        </p:nvCxnSpPr>
        <p:spPr>
          <a:xfrm>
            <a:off x="1223728" y="584622"/>
            <a:ext cx="900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0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2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29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2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3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3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12291"/>
                                        </p:tgtEl>
                                        <p:attrNameLst>
                                          <p:attrName>style.visibility</p:attrName>
                                        </p:attrNameLst>
                                      </p:cBhvr>
                                      <p:to>
                                        <p:strVal val="visible"/>
                                      </p:to>
                                    </p:set>
                                    <p:animEffect transition="in" filter="barn(inVertical)">
                                      <p:cBhvr>
                                        <p:cTn id="65" dur="500"/>
                                        <p:tgtEl>
                                          <p:spTgt spid="12291"/>
                                        </p:tgtEl>
                                      </p:cBhvr>
                                    </p:animEffect>
                                  </p:childTnLst>
                                </p:cTn>
                              </p:par>
                              <p:par>
                                <p:cTn id="66" presetID="16" presetClass="entr" presetSubtype="21" fill="hold" nodeType="withEffect">
                                  <p:stCondLst>
                                    <p:cond delay="0"/>
                                  </p:stCondLst>
                                  <p:childTnLst>
                                    <p:set>
                                      <p:cBhvr>
                                        <p:cTn id="67" dur="1" fill="hold">
                                          <p:stCondLst>
                                            <p:cond delay="0"/>
                                          </p:stCondLst>
                                        </p:cTn>
                                        <p:tgtEl>
                                          <p:spTgt spid="12290"/>
                                        </p:tgtEl>
                                        <p:attrNameLst>
                                          <p:attrName>style.visibility</p:attrName>
                                        </p:attrNameLst>
                                      </p:cBhvr>
                                      <p:to>
                                        <p:strVal val="visible"/>
                                      </p:to>
                                    </p:set>
                                    <p:animEffect transition="in" filter="barn(inVertical)">
                                      <p:cBhvr>
                                        <p:cTn id="68" dur="500"/>
                                        <p:tgtEl>
                                          <p:spTgt spid="1229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barn(inVertical)">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3" grpId="0"/>
      <p:bldP spid="22" grpId="0"/>
      <p:bldP spid="14" grpId="0"/>
      <p:bldP spid="10" grpId="0" animBg="1"/>
      <p:bldP spid="27" grpId="0" animBg="1"/>
      <p:bldP spid="28" grpId="0" animBg="1"/>
      <p:bldP spid="30" grpId="0" animBg="1"/>
      <p:bldP spid="11" grpId="0" animBg="1"/>
      <p:bldP spid="32"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420902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3"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47223" y="188640"/>
            <a:ext cx="8883918" cy="504056"/>
          </a:xfrm>
        </p:spPr>
        <p:txBody>
          <a:bodyPr vert="horz" anchor="ctr">
            <a:normAutofit fontScale="90000"/>
          </a:bodyPr>
          <a:lstStyle/>
          <a:p>
            <a:r>
              <a:rPr lang="es-ES_tradnl" dirty="0">
                <a:solidFill>
                  <a:srgbClr val="76B6D6"/>
                </a:solidFill>
              </a:rPr>
              <a:t>Conclusiones y estudio posterior:</a:t>
            </a:r>
            <a:endParaRPr lang="es-ES"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 Marcador de contenido"/>
          <p:cNvSpPr txBox="1">
            <a:spLocks/>
          </p:cNvSpPr>
          <p:nvPr/>
        </p:nvSpPr>
        <p:spPr>
          <a:xfrm>
            <a:off x="211993" y="4899810"/>
            <a:ext cx="8242770" cy="15142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s-ES_tradnl" sz="1200" b="1" dirty="0"/>
              <a:t>Estudio posterior:  </a:t>
            </a:r>
            <a:endParaRPr lang="es-ES" sz="1200" dirty="0"/>
          </a:p>
          <a:p>
            <a:pPr>
              <a:buClr>
                <a:schemeClr val="accent2">
                  <a:lumMod val="75000"/>
                </a:schemeClr>
              </a:buClr>
            </a:pPr>
            <a:r>
              <a:rPr lang="es-ES_tradnl" sz="1200" dirty="0"/>
              <a:t>A la vista de las conclusiones obtenidas en el trabajo, proponemos un </a:t>
            </a:r>
            <a:r>
              <a:rPr lang="es-ES_tradnl" sz="1200" b="1" dirty="0"/>
              <a:t>estudio posterior sobre la composición del ICA</a:t>
            </a:r>
            <a:r>
              <a:rPr lang="es-ES_tradnl" sz="1200" dirty="0"/>
              <a:t>. </a:t>
            </a:r>
            <a:endParaRPr lang="es-ES" sz="1200" dirty="0"/>
          </a:p>
          <a:p>
            <a:pPr>
              <a:buClr>
                <a:schemeClr val="accent2">
                  <a:lumMod val="75000"/>
                </a:schemeClr>
              </a:buClr>
            </a:pPr>
            <a:r>
              <a:rPr lang="es-ES_tradnl" sz="1200" dirty="0"/>
              <a:t>El ICA debería estar conformado de forma ponderada por todos los agentes contaminantes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endParaRPr lang="es-ES" sz="1200" dirty="0"/>
          </a:p>
        </p:txBody>
      </p:sp>
      <p:sp>
        <p:nvSpPr>
          <p:cNvPr id="24" name="2 Marcador de contenido"/>
          <p:cNvSpPr txBox="1">
            <a:spLocks/>
          </p:cNvSpPr>
          <p:nvPr/>
        </p:nvSpPr>
        <p:spPr>
          <a:xfrm>
            <a:off x="233231" y="836712"/>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rgbClr val="B6FFA1"/>
              </a:buClr>
              <a:buNone/>
            </a:pPr>
            <a:r>
              <a:rPr lang="es-ES_tradnl" sz="1200" b="1" dirty="0"/>
              <a:t>Conclusiones: </a:t>
            </a:r>
            <a:endParaRPr lang="es-ES" sz="1200" dirty="0"/>
          </a:p>
          <a:p>
            <a:pPr>
              <a:buClr>
                <a:schemeClr val="accent2">
                  <a:lumMod val="60000"/>
                  <a:lumOff val="40000"/>
                </a:schemeClr>
              </a:buClr>
              <a:buFont typeface="Wingdings" panose="05000000000000000000" pitchFamily="2" charset="2"/>
              <a:buChar char="ü"/>
            </a:pPr>
            <a:r>
              <a:rPr lang="es-ES_tradnl" sz="1200" dirty="0"/>
              <a:t>Las </a:t>
            </a:r>
            <a:r>
              <a:rPr lang="es-ES_tradnl" sz="1200" b="1" dirty="0"/>
              <a:t>medidas de distanciamiento </a:t>
            </a:r>
            <a:r>
              <a:rPr lang="es-ES_tradnl" sz="1200" dirty="0" smtClean="0"/>
              <a:t>han </a:t>
            </a:r>
            <a:r>
              <a:rPr lang="es-ES_tradnl" sz="1200" dirty="0"/>
              <a:t>tenido un </a:t>
            </a:r>
            <a:r>
              <a:rPr lang="es-ES_tradnl" sz="1200" b="1" dirty="0"/>
              <a:t>efecto</a:t>
            </a:r>
            <a:r>
              <a:rPr lang="es-ES_tradnl" sz="1200" dirty="0"/>
              <a:t> enorme en los </a:t>
            </a:r>
            <a:r>
              <a:rPr lang="es-ES_tradnl" sz="1200" b="1" dirty="0"/>
              <a:t>niveles de contaminación </a:t>
            </a:r>
            <a:r>
              <a:rPr lang="es-ES_tradnl" sz="1200" dirty="0" smtClean="0"/>
              <a:t>atmosférica</a:t>
            </a:r>
          </a:p>
          <a:p>
            <a:pPr>
              <a:buClr>
                <a:srgbClr val="B6FFA1"/>
              </a:buClr>
              <a:buFont typeface="Wingdings" panose="05000000000000000000" pitchFamily="2" charset="2"/>
              <a:buChar char="ü"/>
            </a:pPr>
            <a:endParaRPr lang="es-ES" sz="1200" dirty="0"/>
          </a:p>
          <a:p>
            <a:pPr>
              <a:buClr>
                <a:srgbClr val="B6FFA1"/>
              </a:buClr>
              <a:buFont typeface="Wingdings" panose="05000000000000000000" pitchFamily="2" charset="2"/>
              <a:buChar char="ü"/>
            </a:pPr>
            <a:endParaRPr lang="es-ES" sz="1200" dirty="0"/>
          </a:p>
        </p:txBody>
      </p:sp>
      <p:sp>
        <p:nvSpPr>
          <p:cNvPr id="10" name="2 Marcador de contenido"/>
          <p:cNvSpPr txBox="1">
            <a:spLocks/>
          </p:cNvSpPr>
          <p:nvPr/>
        </p:nvSpPr>
        <p:spPr>
          <a:xfrm>
            <a:off x="233231" y="1340768"/>
            <a:ext cx="824277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Pese a lo que pueda parecer a priori, las </a:t>
            </a:r>
            <a:r>
              <a:rPr lang="es-ES_tradnl" sz="1200" b="1" dirty="0"/>
              <a:t>condiciones meteorológicas influyen mucho menos en la calidad del aire </a:t>
            </a:r>
            <a:r>
              <a:rPr lang="es-ES_tradnl" sz="1200" dirty="0"/>
              <a:t>de lo que cabía esperar, no existiendo una fuerte relación entre ninguna de las magnitudes meteorológicas y las magnitudes de calidad del aire. </a:t>
            </a:r>
          </a:p>
        </p:txBody>
      </p:sp>
      <p:sp>
        <p:nvSpPr>
          <p:cNvPr id="11" name="2 Marcador de contenido"/>
          <p:cNvSpPr txBox="1">
            <a:spLocks/>
          </p:cNvSpPr>
          <p:nvPr/>
        </p:nvSpPr>
        <p:spPr>
          <a:xfrm>
            <a:off x="233231" y="2006586"/>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t>
            </a:r>
            <a:r>
              <a:rPr lang="es-ES_tradnl" sz="1200" b="1" dirty="0"/>
              <a:t>Índice de Calidad del Aire (ICA</a:t>
            </a:r>
            <a:r>
              <a:rPr lang="es-ES_tradnl" sz="1200" dirty="0"/>
              <a:t>) </a:t>
            </a:r>
            <a:r>
              <a:rPr lang="es-ES_tradnl" sz="1200" b="1" dirty="0"/>
              <a:t>debería estar </a:t>
            </a:r>
            <a:r>
              <a:rPr lang="es-ES_tradnl" sz="1200" dirty="0"/>
              <a:t>conformado de forma </a:t>
            </a:r>
            <a:r>
              <a:rPr lang="es-ES_tradnl" sz="1200" b="1" dirty="0"/>
              <a:t>ponderada</a:t>
            </a:r>
            <a:r>
              <a:rPr lang="es-ES_tradnl" sz="1200" dirty="0"/>
              <a:t> por todos los agentes </a:t>
            </a:r>
            <a:r>
              <a:rPr lang="es-ES_tradnl" sz="1200" b="1" dirty="0"/>
              <a:t>contaminantes</a:t>
            </a:r>
            <a:r>
              <a:rPr lang="es-ES_tradnl" sz="1200" dirty="0"/>
              <a:t> del aire que se consideren (actualmente 6) por que, ¿Qué ocurre si el ICA parcial de cada uno de ellos quedara en 74? Estaríamos con un ICA indicando calidad del aire buena cuando todos ellos están en el umbral y muy probablemente el aire sea bastante perjudicial para la salud para cierto sector de la población.</a:t>
            </a:r>
          </a:p>
        </p:txBody>
      </p:sp>
      <p:sp>
        <p:nvSpPr>
          <p:cNvPr id="12" name="2 Marcador de contenido"/>
          <p:cNvSpPr txBox="1">
            <a:spLocks/>
          </p:cNvSpPr>
          <p:nvPr/>
        </p:nvSpPr>
        <p:spPr>
          <a:xfrm>
            <a:off x="233231" y="3941440"/>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t>
            </a:r>
            <a:r>
              <a:rPr lang="es-ES_tradnl" sz="1200" b="1" dirty="0"/>
              <a:t>periodo de confinamiento ha demostrado por tanto que el confinamiento de la sociedad ha influido positivamente en la calidad del aire,</a:t>
            </a:r>
            <a:r>
              <a:rPr lang="es-ES_tradnl" sz="1200" dirty="0"/>
              <a:t> siendo (como es lógico) la acción social el verdadero impulsor de la contaminación ambiental.  Y aunque se ha apreciado una  disminución de monóxido de carbono a partir de marzo aunque no es la magnitud más próxima a convertirse en ICA en ninguna de las mediciones.</a:t>
            </a:r>
            <a:endParaRPr lang="es-ES" sz="1200" dirty="0"/>
          </a:p>
        </p:txBody>
      </p:sp>
      <p:sp>
        <p:nvSpPr>
          <p:cNvPr id="13" name="2 Marcador de contenido"/>
          <p:cNvSpPr txBox="1">
            <a:spLocks/>
          </p:cNvSpPr>
          <p:nvPr/>
        </p:nvSpPr>
        <p:spPr>
          <a:xfrm>
            <a:off x="233231" y="3030305"/>
            <a:ext cx="8242770" cy="85571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60000"/>
                  <a:lumOff val="40000"/>
                </a:schemeClr>
              </a:buClr>
              <a:buFont typeface="Wingdings" panose="05000000000000000000" pitchFamily="2" charset="2"/>
              <a:buChar char="ü"/>
            </a:pPr>
            <a:r>
              <a:rPr lang="es-ES_tradnl" sz="1200" dirty="0"/>
              <a:t>El análisis de las observaciones horarias de NO2 en Madrid, ​​indica una reducción promedio respectiva de 62%. Otro resultado destacado es que los valores pico máximos por hora también muestran reducciones significativas, con relaciones entre 1.2 y 1.7. </a:t>
            </a:r>
            <a:r>
              <a:rPr lang="es-ES_tradnl" sz="1200" b="1" dirty="0"/>
              <a:t>La mejora en la calidad del aire ha ocurrido ampliamente, afectando tanto a los centros de las ciudades como a las áreas periféricas. </a:t>
            </a:r>
          </a:p>
        </p:txBody>
      </p:sp>
      <p:cxnSp>
        <p:nvCxnSpPr>
          <p:cNvPr id="14" name="Conector recto 13"/>
          <p:cNvCxnSpPr/>
          <p:nvPr/>
        </p:nvCxnSpPr>
        <p:spPr>
          <a:xfrm>
            <a:off x="3315575" y="764704"/>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99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4" grpId="0"/>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121675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2" name="Diapositiva de think-cell" r:id="rId6" imgW="270" imgH="270" progId="TCLayout.ActiveDocument.1">
                  <p:embed/>
                </p:oleObj>
              </mc:Choice>
              <mc:Fallback>
                <p:oleObj name="Diapositiva d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3200" b="1" i="1" dirty="0">
              <a:latin typeface="Calibri"/>
              <a:ea typeface="+mj-ea"/>
              <a:cs typeface="+mj-cs"/>
              <a:sym typeface="Calibri"/>
            </a:endParaRPr>
          </a:p>
        </p:txBody>
      </p:sp>
      <p:sp>
        <p:nvSpPr>
          <p:cNvPr id="2" name="1 Título"/>
          <p:cNvSpPr>
            <a:spLocks noGrp="1"/>
          </p:cNvSpPr>
          <p:nvPr>
            <p:ph type="title"/>
          </p:nvPr>
        </p:nvSpPr>
        <p:spPr>
          <a:xfrm>
            <a:off x="631726" y="4444714"/>
            <a:ext cx="7886700" cy="1325563"/>
          </a:xfrm>
        </p:spPr>
        <p:txBody>
          <a:bodyPr>
            <a:normAutofit fontScale="90000"/>
            <a:scene3d>
              <a:camera prst="orthographicFront"/>
              <a:lightRig rig="freezing" dir="t">
                <a:rot lat="0" lon="0" rev="5640000"/>
              </a:lightRig>
            </a:scene3d>
            <a:sp3d prstMaterial="flat">
              <a:contourClr>
                <a:schemeClr val="tx2"/>
              </a:contourClr>
            </a:sp3d>
          </a:bodyPr>
          <a:lstStyle/>
          <a:p>
            <a:pPr algn="ctr"/>
            <a:r>
              <a:rPr lang="es-ES_tradnl" sz="3600" dirty="0">
                <a:ln>
                  <a:solidFill>
                    <a:schemeClr val="tx1">
                      <a:lumMod val="65000"/>
                      <a:lumOff val="35000"/>
                    </a:schemeClr>
                  </a:solidFill>
                </a:ln>
                <a:solidFill>
                  <a:schemeClr val="tx1">
                    <a:lumMod val="65000"/>
                    <a:lumOff val="35000"/>
                  </a:schemeClr>
                </a:solidFill>
                <a:effectLst/>
              </a:rPr>
              <a:t>En recuerdo a todas las personas afectas directa o indirectamente por la covid-19.</a:t>
            </a:r>
            <a:r>
              <a:rPr lang="es-ES_tradnl" sz="1600" i="1" dirty="0" smtClean="0">
                <a:ln>
                  <a:solidFill>
                    <a:schemeClr val="tx1">
                      <a:lumMod val="65000"/>
                      <a:lumOff val="35000"/>
                    </a:schemeClr>
                  </a:solidFill>
                </a:ln>
                <a:solidFill>
                  <a:schemeClr val="tx1">
                    <a:lumMod val="65000"/>
                    <a:lumOff val="35000"/>
                  </a:schemeClr>
                </a:solidFill>
                <a:effectLst/>
              </a:rPr>
              <a:t/>
            </a:r>
            <a:br>
              <a:rPr lang="es-ES_tradnl" sz="1600" i="1" dirty="0" smtClean="0">
                <a:ln>
                  <a:solidFill>
                    <a:schemeClr val="tx1">
                      <a:lumMod val="65000"/>
                      <a:lumOff val="35000"/>
                    </a:schemeClr>
                  </a:solidFill>
                </a:ln>
                <a:solidFill>
                  <a:schemeClr val="tx1">
                    <a:lumMod val="65000"/>
                    <a:lumOff val="35000"/>
                  </a:schemeClr>
                </a:solidFill>
                <a:effectLst/>
              </a:rPr>
            </a:br>
            <a:r>
              <a:rPr lang="es-ES_tradnl" sz="1600" i="1" dirty="0" smtClean="0">
                <a:ln>
                  <a:solidFill>
                    <a:schemeClr val="tx1">
                      <a:lumMod val="65000"/>
                      <a:lumOff val="35000"/>
                    </a:schemeClr>
                  </a:solidFill>
                </a:ln>
                <a:solidFill>
                  <a:schemeClr val="tx1">
                    <a:lumMod val="65000"/>
                    <a:lumOff val="35000"/>
                  </a:schemeClr>
                </a:solidFill>
                <a:effectLst/>
              </a:rPr>
              <a:t/>
            </a:r>
            <a:br>
              <a:rPr lang="es-ES_tradnl" sz="1600" i="1" dirty="0" smtClean="0">
                <a:ln>
                  <a:solidFill>
                    <a:schemeClr val="tx1">
                      <a:lumMod val="65000"/>
                      <a:lumOff val="35000"/>
                    </a:schemeClr>
                  </a:solidFill>
                </a:ln>
                <a:solidFill>
                  <a:schemeClr val="tx1">
                    <a:lumMod val="65000"/>
                    <a:lumOff val="35000"/>
                  </a:schemeClr>
                </a:solidFill>
                <a:effectLst/>
              </a:rPr>
            </a:br>
            <a:endParaRPr lang="es-ES" sz="1600" i="1" dirty="0">
              <a:ln>
                <a:solidFill>
                  <a:schemeClr val="tx1">
                    <a:lumMod val="65000"/>
                    <a:lumOff val="35000"/>
                  </a:schemeClr>
                </a:solidFill>
              </a:ln>
              <a:solidFill>
                <a:schemeClr val="tx1">
                  <a:lumMod val="65000"/>
                  <a:lumOff val="35000"/>
                </a:schemeClr>
              </a:solidFill>
              <a:effectLst/>
            </a:endParaRPr>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88" y="6093296"/>
            <a:ext cx="5886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n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81822" y="548680"/>
            <a:ext cx="1786508" cy="3573016"/>
          </a:xfrm>
          <a:prstGeom prst="rect">
            <a:avLst/>
          </a:prstGeom>
        </p:spPr>
      </p:pic>
    </p:spTree>
    <p:extLst>
      <p:ext uri="{BB962C8B-B14F-4D97-AF65-F5344CB8AC3E}">
        <p14:creationId xmlns:p14="http://schemas.microsoft.com/office/powerpoint/2010/main" val="2536760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978575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3" name="Diapositiva de think-cell" r:id="rId4" imgW="270" imgH="270" progId="TCLayout.ActiveDocument.1">
                  <p:embed/>
                </p:oleObj>
              </mc:Choice>
              <mc:Fallback>
                <p:oleObj name="Diapositiva de think-cell" r:id="rId4" imgW="270" imgH="270" progId="TCLayout.ActiveDocument.1">
                  <p:embed/>
                  <p:pic>
                    <p:nvPicPr>
                      <p:cNvPr id="4" name="3 Objeto"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9144000" cy="399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96297"/>
            <a:ext cx="9144000" cy="2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909142" y="116632"/>
            <a:ext cx="3234858" cy="830997"/>
          </a:xfrm>
          <a:prstGeom prst="rect">
            <a:avLst/>
          </a:prstGeom>
          <a:noFill/>
        </p:spPr>
        <p:txBody>
          <a:bodyPr wrap="square" rtlCol="0">
            <a:spAutoFit/>
          </a:bodyPr>
          <a:lstStyle/>
          <a:p>
            <a:r>
              <a:rPr lang="es-ES_tradnl" sz="4000" dirty="0" smtClean="0">
                <a:solidFill>
                  <a:schemeClr val="bg1"/>
                </a:solidFill>
                <a:latin typeface="Times New Roman" panose="02020603050405020304" pitchFamily="18" charset="0"/>
                <a:cs typeface="Times New Roman" panose="02020603050405020304" pitchFamily="18" charset="0"/>
              </a:rPr>
              <a:t>Febrero</a:t>
            </a:r>
            <a:r>
              <a:rPr lang="es-ES_tradnl" sz="3600" dirty="0" smtClean="0">
                <a:solidFill>
                  <a:schemeClr val="bg1"/>
                </a:solidFill>
              </a:rPr>
              <a:t> </a:t>
            </a:r>
            <a:r>
              <a:rPr lang="es-ES_tradnl" sz="4800" dirty="0">
                <a:solidFill>
                  <a:schemeClr val="bg1"/>
                </a:solidFill>
              </a:rPr>
              <a:t>2020</a:t>
            </a:r>
            <a:endParaRPr lang="es-ES" sz="4800" dirty="0">
              <a:solidFill>
                <a:schemeClr val="bg1"/>
              </a:solidFill>
            </a:endParaRPr>
          </a:p>
        </p:txBody>
      </p:sp>
    </p:spTree>
    <p:extLst>
      <p:ext uri="{BB962C8B-B14F-4D97-AF65-F5344CB8AC3E}">
        <p14:creationId xmlns:p14="http://schemas.microsoft.com/office/powerpoint/2010/main" val="1068942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3617731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19"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47223" y="188640"/>
            <a:ext cx="8883918" cy="504056"/>
          </a:xfrm>
          <a:ln>
            <a:noFill/>
          </a:ln>
        </p:spPr>
        <p:txBody>
          <a:bodyPr vert="horz" anchor="ctr">
            <a:normAutofit fontScale="90000"/>
          </a:bodyPr>
          <a:lstStyle/>
          <a:p>
            <a:r>
              <a:rPr lang="es-ES_tradnl" dirty="0">
                <a:solidFill>
                  <a:srgbClr val="76B6D6"/>
                </a:solidFill>
              </a:rPr>
              <a:t>Objetivos y conclusión del análisis</a:t>
            </a:r>
            <a:endParaRPr lang="es-ES"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2 Marcador de contenido"/>
          <p:cNvSpPr txBox="1">
            <a:spLocks/>
          </p:cNvSpPr>
          <p:nvPr/>
        </p:nvSpPr>
        <p:spPr>
          <a:xfrm>
            <a:off x="0" y="836712"/>
            <a:ext cx="9063430"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600" dirty="0">
                <a:latin typeface="+mj-lt"/>
              </a:rPr>
              <a:t>La salud pública es uno de los objetivos principales de los Gobiernos. Esta puede verse mermada por altas tasas de contaminantes en el ambiente. Por ello, los Gobiernos han adecuado medidas necesarias para el control de la contaminación ambiental.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255672" y="1573723"/>
            <a:ext cx="2807758" cy="1268762"/>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Predicción de dicha contaminación a través de diferentes modelos predictivos y su comparación para identificar cual es el que mejor predice la contaminación atmosférica en Madrid.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3" name="2 Marcador de contenido"/>
          <p:cNvSpPr txBox="1">
            <a:spLocks/>
          </p:cNvSpPr>
          <p:nvPr/>
        </p:nvSpPr>
        <p:spPr>
          <a:xfrm>
            <a:off x="3347864" y="1628800"/>
            <a:ext cx="3204356" cy="70181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Análisis de las magnitudes de contaminantes que generan el índice de calidad del aire ( ICA).</a:t>
            </a:r>
          </a:p>
        </p:txBody>
      </p:sp>
      <p:sp>
        <p:nvSpPr>
          <p:cNvPr id="3" name="2 Rectángulo"/>
          <p:cNvSpPr/>
          <p:nvPr/>
        </p:nvSpPr>
        <p:spPr>
          <a:xfrm>
            <a:off x="179514" y="1628800"/>
            <a:ext cx="3031028" cy="646331"/>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mj-lt"/>
              </a:rPr>
              <a:t>Impacto  en la reducción de los niveles de la contaminación  en el confinamiento de la población durante el COVID-19</a:t>
            </a:r>
            <a:endParaRPr lang="es-ES_tradnl" sz="1200" dirty="0">
              <a:latin typeface="+mj-lt"/>
              <a:cs typeface="Calibri" panose="020F0502020204030204" pitchFamily="34" charset="0"/>
            </a:endParaRPr>
          </a:p>
        </p:txBody>
      </p:sp>
      <p:grpSp>
        <p:nvGrpSpPr>
          <p:cNvPr id="9" name="8 Grupo"/>
          <p:cNvGrpSpPr/>
          <p:nvPr/>
        </p:nvGrpSpPr>
        <p:grpSpPr>
          <a:xfrm>
            <a:off x="20062" y="2535940"/>
            <a:ext cx="3183786" cy="4133420"/>
            <a:chOff x="20062" y="2535940"/>
            <a:chExt cx="3183786" cy="4133420"/>
          </a:xfrm>
        </p:grpSpPr>
        <p:pic>
          <p:nvPicPr>
            <p:cNvPr id="1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062" y="2535940"/>
              <a:ext cx="3183786" cy="140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62" y="3945492"/>
              <a:ext cx="3183786" cy="142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267" y="5323572"/>
              <a:ext cx="3157581" cy="1345788"/>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sp>
          <p:nvSpPr>
            <p:cNvPr id="20" name="2 Marcador de contenido"/>
            <p:cNvSpPr txBox="1">
              <a:spLocks/>
            </p:cNvSpPr>
            <p:nvPr/>
          </p:nvSpPr>
          <p:spPr>
            <a:xfrm>
              <a:off x="1142352" y="2649830"/>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2018</a:t>
              </a:r>
            </a:p>
          </p:txBody>
        </p:sp>
        <p:sp>
          <p:nvSpPr>
            <p:cNvPr id="21" name="2 Marcador de contenido"/>
            <p:cNvSpPr txBox="1">
              <a:spLocks/>
            </p:cNvSpPr>
            <p:nvPr/>
          </p:nvSpPr>
          <p:spPr>
            <a:xfrm>
              <a:off x="1058311" y="3956293"/>
              <a:ext cx="660786" cy="2951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2019</a:t>
              </a:r>
            </a:p>
          </p:txBody>
        </p:sp>
        <p:sp>
          <p:nvSpPr>
            <p:cNvPr id="22" name="2 Marcador de contenido"/>
            <p:cNvSpPr txBox="1">
              <a:spLocks/>
            </p:cNvSpPr>
            <p:nvPr/>
          </p:nvSpPr>
          <p:spPr>
            <a:xfrm>
              <a:off x="1194521" y="5378584"/>
              <a:ext cx="660786" cy="2106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es-ES_tradnl" sz="1400" dirty="0">
                  <a:latin typeface="Calibri" panose="020F0502020204030204" pitchFamily="34" charset="0"/>
                  <a:cs typeface="Calibri" panose="020F0502020204030204" pitchFamily="34" charset="0"/>
                </a:rPr>
                <a:t>2020</a:t>
              </a:r>
            </a:p>
          </p:txBody>
        </p:sp>
      </p:grpSp>
      <p:sp>
        <p:nvSpPr>
          <p:cNvPr id="23" name="22 Elipse"/>
          <p:cNvSpPr/>
          <p:nvPr/>
        </p:nvSpPr>
        <p:spPr>
          <a:xfrm>
            <a:off x="1524914" y="6168046"/>
            <a:ext cx="1141358" cy="4906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23 Elipse"/>
          <p:cNvSpPr/>
          <p:nvPr/>
        </p:nvSpPr>
        <p:spPr>
          <a:xfrm>
            <a:off x="2776353" y="5975816"/>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Elipse"/>
          <p:cNvSpPr/>
          <p:nvPr/>
        </p:nvSpPr>
        <p:spPr>
          <a:xfrm>
            <a:off x="2666272" y="4656850"/>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Elipse"/>
          <p:cNvSpPr/>
          <p:nvPr/>
        </p:nvSpPr>
        <p:spPr>
          <a:xfrm>
            <a:off x="2667997" y="3160575"/>
            <a:ext cx="427495" cy="29969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9912" y="2377128"/>
            <a:ext cx="1903503" cy="134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3779912" y="3830058"/>
            <a:ext cx="2016224" cy="2400657"/>
          </a:xfrm>
          <a:prstGeom prst="rect">
            <a:avLst/>
          </a:prstGeom>
        </p:spPr>
        <p:txBody>
          <a:bodyPr wrap="square">
            <a:spAutoFit/>
          </a:bodyPr>
          <a:lstStyle/>
          <a:p>
            <a:r>
              <a:rPr lang="es-ES_tradnl" sz="1000" dirty="0">
                <a:latin typeface="Calibri" panose="020F0502020204030204" pitchFamily="34" charset="0"/>
                <a:cs typeface="Calibri" panose="020F0502020204030204" pitchFamily="34" charset="0"/>
              </a:rPr>
              <a:t>La calidad del aire a nivel mundial se mide mediante un índice denominado </a:t>
            </a:r>
            <a:r>
              <a:rPr lang="es-ES_tradnl" sz="1000" b="1" dirty="0">
                <a:latin typeface="Calibri" panose="020F0502020204030204" pitchFamily="34" charset="0"/>
                <a:cs typeface="Calibri" panose="020F0502020204030204" pitchFamily="34" charset="0"/>
              </a:rPr>
              <a:t>AQI</a:t>
            </a:r>
            <a:r>
              <a:rPr lang="es-ES_tradnl" sz="1000" dirty="0">
                <a:latin typeface="Calibri" panose="020F0502020204030204" pitchFamily="34" charset="0"/>
                <a:cs typeface="Calibri" panose="020F0502020204030204" pitchFamily="34" charset="0"/>
              </a:rPr>
              <a:t> (</a:t>
            </a:r>
            <a:r>
              <a:rPr lang="es-ES" sz="1000" dirty="0">
                <a:latin typeface="Calibri" panose="020F0502020204030204" pitchFamily="34" charset="0"/>
                <a:cs typeface="Calibri" panose="020F0502020204030204" pitchFamily="34" charset="0"/>
              </a:rPr>
              <a:t>Air </a:t>
            </a:r>
            <a:r>
              <a:rPr lang="es-ES" sz="1000" dirty="0" err="1">
                <a:latin typeface="Calibri" panose="020F0502020204030204" pitchFamily="34" charset="0"/>
                <a:cs typeface="Calibri" panose="020F0502020204030204" pitchFamily="34" charset="0"/>
              </a:rPr>
              <a:t>Quality</a:t>
            </a:r>
            <a:r>
              <a:rPr lang="es-ES" sz="1000" dirty="0">
                <a:latin typeface="Calibri" panose="020F0502020204030204" pitchFamily="34" charset="0"/>
                <a:cs typeface="Calibri" panose="020F0502020204030204" pitchFamily="34" charset="0"/>
              </a:rPr>
              <a:t> </a:t>
            </a:r>
            <a:r>
              <a:rPr lang="es-ES" sz="1000" dirty="0" err="1">
                <a:latin typeface="Calibri" panose="020F0502020204030204" pitchFamily="34" charset="0"/>
                <a:cs typeface="Calibri" panose="020F0502020204030204" pitchFamily="34" charset="0"/>
              </a:rPr>
              <a:t>Index</a:t>
            </a:r>
            <a:r>
              <a:rPr lang="es-ES" sz="1000" dirty="0">
                <a:latin typeface="Calibri" panose="020F0502020204030204" pitchFamily="34" charset="0"/>
                <a:cs typeface="Calibri" panose="020F0502020204030204" pitchFamily="34" charset="0"/>
              </a:rPr>
              <a:t>) , en español es  </a:t>
            </a:r>
            <a:r>
              <a:rPr lang="es-ES" sz="1000" b="1" dirty="0">
                <a:latin typeface="Calibri" panose="020F0502020204030204" pitchFamily="34" charset="0"/>
                <a:cs typeface="Calibri" panose="020F0502020204030204" pitchFamily="34" charset="0"/>
              </a:rPr>
              <a:t>ICA ( Índice de la Calidad del Aire)</a:t>
            </a:r>
            <a:r>
              <a:rPr lang="es-ES_tradnl" sz="1000" dirty="0">
                <a:latin typeface="Calibri" panose="020F0502020204030204" pitchFamily="34" charset="0"/>
                <a:cs typeface="Calibri" panose="020F0502020204030204" pitchFamily="34" charset="0"/>
              </a:rPr>
              <a:t>.</a:t>
            </a:r>
          </a:p>
          <a:p>
            <a:endParaRPr lang="es-ES_tradnl" sz="1000" dirty="0">
              <a:latin typeface="Calibri" panose="020F0502020204030204" pitchFamily="34" charset="0"/>
              <a:cs typeface="Calibri" panose="020F0502020204030204" pitchFamily="34" charset="0"/>
            </a:endParaRPr>
          </a:p>
          <a:p>
            <a:r>
              <a:rPr lang="es-ES_tradnl" sz="1000" dirty="0">
                <a:latin typeface="Calibri" panose="020F0502020204030204" pitchFamily="34" charset="0"/>
                <a:cs typeface="Calibri" panose="020F0502020204030204" pitchFamily="34" charset="0"/>
              </a:rPr>
              <a:t> Este índice es el máximo de los valores equivalentes de 5 contaminantes: SO2 ( </a:t>
            </a:r>
            <a:r>
              <a:rPr lang="es-ES_tradnl" sz="1000" b="1" dirty="0">
                <a:latin typeface="Calibri" panose="020F0502020204030204" pitchFamily="34" charset="0"/>
                <a:cs typeface="Calibri" panose="020F0502020204030204" pitchFamily="34" charset="0"/>
              </a:rPr>
              <a:t>Dióxido de </a:t>
            </a:r>
            <a:r>
              <a:rPr lang="es-ES_tradnl" sz="1000" b="1" dirty="0" err="1">
                <a:latin typeface="Calibri" panose="020F0502020204030204" pitchFamily="34" charset="0"/>
                <a:cs typeface="Calibri" panose="020F0502020204030204" pitchFamily="34" charset="0"/>
              </a:rPr>
              <a:t>Azúfre</a:t>
            </a:r>
            <a:r>
              <a:rPr lang="es-ES_tradnl" sz="1000" dirty="0">
                <a:latin typeface="Calibri" panose="020F0502020204030204" pitchFamily="34" charset="0"/>
                <a:cs typeface="Calibri" panose="020F0502020204030204" pitchFamily="34" charset="0"/>
              </a:rPr>
              <a:t>), NO2 (</a:t>
            </a:r>
            <a:r>
              <a:rPr lang="es-ES_tradnl" sz="1000" b="1" dirty="0">
                <a:latin typeface="Calibri" panose="020F0502020204030204" pitchFamily="34" charset="0"/>
                <a:cs typeface="Calibri" panose="020F0502020204030204" pitchFamily="34" charset="0"/>
              </a:rPr>
              <a:t>Dióxido de Nitrógeno</a:t>
            </a:r>
            <a:r>
              <a:rPr lang="es-ES_tradnl" sz="1000" dirty="0">
                <a:latin typeface="Calibri" panose="020F0502020204030204" pitchFamily="34" charset="0"/>
                <a:cs typeface="Calibri" panose="020F0502020204030204" pitchFamily="34" charset="0"/>
              </a:rPr>
              <a:t>), CO ( </a:t>
            </a:r>
            <a:r>
              <a:rPr lang="es-ES_tradnl" sz="1000" b="1" dirty="0">
                <a:latin typeface="Calibri" panose="020F0502020204030204" pitchFamily="34" charset="0"/>
                <a:cs typeface="Calibri" panose="020F0502020204030204" pitchFamily="34" charset="0"/>
              </a:rPr>
              <a:t>Monóxido de Carbono</a:t>
            </a:r>
            <a:r>
              <a:rPr lang="es-ES_tradnl" sz="1000" dirty="0">
                <a:latin typeface="Calibri" panose="020F0502020204030204" pitchFamily="34" charset="0"/>
                <a:cs typeface="Calibri" panose="020F0502020204030204" pitchFamily="34" charset="0"/>
              </a:rPr>
              <a:t>) ,  O3(</a:t>
            </a:r>
            <a:r>
              <a:rPr lang="es-ES_tradnl" sz="1000" b="1" dirty="0">
                <a:latin typeface="Calibri" panose="020F0502020204030204" pitchFamily="34" charset="0"/>
                <a:cs typeface="Calibri" panose="020F0502020204030204" pitchFamily="34" charset="0"/>
              </a:rPr>
              <a:t>Ozono</a:t>
            </a:r>
            <a:r>
              <a:rPr lang="es-ES_tradnl" sz="1000" dirty="0">
                <a:latin typeface="Calibri" panose="020F0502020204030204" pitchFamily="34" charset="0"/>
                <a:cs typeface="Calibri" panose="020F0502020204030204" pitchFamily="34" charset="0"/>
              </a:rPr>
              <a:t>), PM10 y  PM25 (</a:t>
            </a:r>
            <a:r>
              <a:rPr lang="es-ES_tradnl" sz="1000" b="1" dirty="0">
                <a:latin typeface="Calibri" panose="020F0502020204030204" pitchFamily="34" charset="0"/>
                <a:cs typeface="Calibri" panose="020F0502020204030204" pitchFamily="34" charset="0"/>
              </a:rPr>
              <a:t>partículas)</a:t>
            </a:r>
            <a:r>
              <a:rPr lang="es-ES_tradnl" sz="1000" dirty="0">
                <a:latin typeface="Calibri" panose="020F0502020204030204" pitchFamily="34" charset="0"/>
                <a:cs typeface="Calibri" panose="020F0502020204030204" pitchFamily="34" charset="0"/>
              </a:rPr>
              <a:t> en todas las estaciones de medida de un municipio o región.</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4168" y="3050456"/>
            <a:ext cx="2894074" cy="737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4 Marcador de contenido"/>
          <p:cNvPicPr>
            <a:picLocks/>
          </p:cNvPicPr>
          <p:nvPr/>
        </p:nvPicPr>
        <p:blipFill>
          <a:blip r:embed="rId14"/>
          <a:stretch>
            <a:fillRect/>
          </a:stretch>
        </p:blipFill>
        <p:spPr>
          <a:xfrm>
            <a:off x="6285558" y="3983192"/>
            <a:ext cx="2692684" cy="2141594"/>
          </a:xfrm>
          <a:prstGeom prst="rect">
            <a:avLst/>
          </a:prstGeom>
        </p:spPr>
      </p:pic>
      <p:cxnSp>
        <p:nvCxnSpPr>
          <p:cNvPr id="25" name="Conector recto 24"/>
          <p:cNvCxnSpPr/>
          <p:nvPr/>
        </p:nvCxnSpPr>
        <p:spPr>
          <a:xfrm>
            <a:off x="3459591" y="764704"/>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23" grpId="0" animBg="1"/>
      <p:bldP spid="24" grpId="0" animBg="1"/>
      <p:bldP spid="27" grpId="0" animBg="1"/>
      <p:bldP spid="28"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211615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42"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sp>
        <p:nvSpPr>
          <p:cNvPr id="2" name="1 Título"/>
          <p:cNvSpPr>
            <a:spLocks noGrp="1"/>
          </p:cNvSpPr>
          <p:nvPr>
            <p:ph type="title"/>
          </p:nvPr>
        </p:nvSpPr>
        <p:spPr>
          <a:xfrm>
            <a:off x="147223" y="188640"/>
            <a:ext cx="8883918" cy="504056"/>
          </a:xfrm>
          <a:ln>
            <a:noFill/>
          </a:ln>
        </p:spPr>
        <p:txBody>
          <a:bodyPr vert="horz" anchor="ctr">
            <a:normAutofit fontScale="90000"/>
          </a:bodyPr>
          <a:lstStyle/>
          <a:p>
            <a:r>
              <a:rPr lang="es-ES_tradnl" dirty="0">
                <a:solidFill>
                  <a:srgbClr val="76B6D6"/>
                </a:solidFill>
              </a:rPr>
              <a:t>Fuentes de datos:</a:t>
            </a:r>
            <a:endParaRPr lang="es-ES" dirty="0">
              <a:solidFill>
                <a:srgbClr val="76B6D6"/>
              </a:solidFill>
            </a:endParaRPr>
          </a:p>
        </p:txBody>
      </p:sp>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2 Marcador de contenido"/>
          <p:cNvSpPr txBox="1">
            <a:spLocks/>
          </p:cNvSpPr>
          <p:nvPr/>
        </p:nvSpPr>
        <p:spPr>
          <a:xfrm>
            <a:off x="0" y="836712"/>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600" dirty="0">
                <a:latin typeface="Calibri" panose="020F0502020204030204" pitchFamily="34" charset="0"/>
                <a:cs typeface="Calibri" panose="020F0502020204030204" pitchFamily="34" charset="0"/>
              </a:rPr>
              <a:t>Datos tanto de contaminantes como </a:t>
            </a:r>
            <a:r>
              <a:rPr lang="es-ES_tradnl" sz="1600" dirty="0" err="1">
                <a:latin typeface="Calibri" panose="020F0502020204030204" pitchFamily="34" charset="0"/>
                <a:cs typeface="Calibri" panose="020F0502020204030204" pitchFamily="34" charset="0"/>
              </a:rPr>
              <a:t>metereológicos</a:t>
            </a:r>
            <a:r>
              <a:rPr lang="es-ES_tradnl" sz="1600" dirty="0">
                <a:latin typeface="Calibri" panose="020F0502020204030204" pitchFamily="34" charset="0"/>
                <a:cs typeface="Calibri" panose="020F0502020204030204" pitchFamily="34" charset="0"/>
              </a:rPr>
              <a:t> de los portales de datos abiertos de la comunidad de Madrid y del ayuntamiento de Madrid</a:t>
            </a:r>
            <a:r>
              <a:rPr lang="es-ES_tradnl" sz="1600" dirty="0">
                <a:latin typeface="+mj-lt"/>
              </a:rPr>
              <a:t>. </a:t>
            </a:r>
            <a:endParaRPr lang="es-ES_tradnl" sz="1400" dirty="0">
              <a:latin typeface="Calibri" panose="020F0502020204030204" pitchFamily="34" charset="0"/>
              <a:cs typeface="Calibri" panose="020F0502020204030204" pitchFamily="34" charset="0"/>
            </a:endParaRPr>
          </a:p>
        </p:txBody>
      </p:sp>
      <p:sp>
        <p:nvSpPr>
          <p:cNvPr id="12" name="2 Marcador de contenido"/>
          <p:cNvSpPr txBox="1">
            <a:spLocks/>
          </p:cNvSpPr>
          <p:nvPr/>
        </p:nvSpPr>
        <p:spPr>
          <a:xfrm>
            <a:off x="6336242" y="1412776"/>
            <a:ext cx="2807758" cy="359519"/>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Estaciones de medida: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3" name="2 Marcador de contenido"/>
          <p:cNvSpPr txBox="1">
            <a:spLocks/>
          </p:cNvSpPr>
          <p:nvPr/>
        </p:nvSpPr>
        <p:spPr>
          <a:xfrm>
            <a:off x="2227204" y="1412776"/>
            <a:ext cx="3064875" cy="35090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Formato de los </a:t>
            </a:r>
            <a:r>
              <a:rPr lang="es-ES_tradnl" sz="1200" dirty="0" err="1">
                <a:latin typeface="+mj-lt"/>
              </a:rPr>
              <a:t>dataset</a:t>
            </a:r>
            <a:r>
              <a:rPr lang="es-ES_tradnl" sz="1200" dirty="0">
                <a:latin typeface="+mj-lt"/>
              </a:rPr>
              <a:t>:  </a:t>
            </a:r>
          </a:p>
        </p:txBody>
      </p:sp>
      <p:sp>
        <p:nvSpPr>
          <p:cNvPr id="3" name="2 Rectángulo"/>
          <p:cNvSpPr/>
          <p:nvPr/>
        </p:nvSpPr>
        <p:spPr>
          <a:xfrm>
            <a:off x="47980" y="1412776"/>
            <a:ext cx="1919248" cy="461665"/>
          </a:xfrm>
          <a:prstGeom prst="rect">
            <a:avLst/>
          </a:prstGeom>
        </p:spPr>
        <p:txBody>
          <a:bodyPr wrap="square">
            <a:spAutoFit/>
          </a:bodyPr>
          <a:lstStyle/>
          <a:p>
            <a:pPr marL="285750" indent="-285750">
              <a:buClr>
                <a:schemeClr val="accent2">
                  <a:lumMod val="75000"/>
                </a:schemeClr>
              </a:buClr>
              <a:buFont typeface="Arial" panose="020B0604020202020204" pitchFamily="34" charset="0"/>
              <a:buChar char="•"/>
            </a:pPr>
            <a:r>
              <a:rPr lang="es-ES_tradnl" sz="1200" dirty="0">
                <a:latin typeface="+mj-lt"/>
              </a:rPr>
              <a:t>Datos calidad del aire y </a:t>
            </a:r>
            <a:r>
              <a:rPr lang="es-ES_tradnl" sz="1200" dirty="0" err="1">
                <a:latin typeface="+mj-lt"/>
              </a:rPr>
              <a:t>metereologicos</a:t>
            </a:r>
            <a:r>
              <a:rPr lang="es-ES_tradnl" sz="1200" dirty="0">
                <a:latin typeface="+mj-lt"/>
              </a:rPr>
              <a:t>:</a:t>
            </a:r>
            <a:endParaRPr lang="es-ES_tradnl" sz="1200" dirty="0">
              <a:latin typeface="+mj-lt"/>
              <a:cs typeface="Calibri" panose="020F0502020204030204" pitchFamily="34" charset="0"/>
            </a:endParaRPr>
          </a:p>
        </p:txBody>
      </p:sp>
      <p:pic>
        <p:nvPicPr>
          <p:cNvPr id="25"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9512" y="3212976"/>
            <a:ext cx="1787716" cy="97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6994" y="2025797"/>
            <a:ext cx="1780234" cy="9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3266" y="5627602"/>
            <a:ext cx="1733962" cy="115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3266" y="4455378"/>
            <a:ext cx="1733962" cy="1069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32 Imagen"/>
          <p:cNvPicPr/>
          <p:nvPr/>
        </p:nvPicPr>
        <p:blipFill>
          <a:blip r:embed="rId13"/>
          <a:stretch>
            <a:fillRect/>
          </a:stretch>
        </p:blipFill>
        <p:spPr>
          <a:xfrm>
            <a:off x="2411760" y="1874440"/>
            <a:ext cx="3528392" cy="690463"/>
          </a:xfrm>
          <a:prstGeom prst="rect">
            <a:avLst/>
          </a:prstGeom>
        </p:spPr>
      </p:pic>
      <p:pic>
        <p:nvPicPr>
          <p:cNvPr id="34" name="33 Imagen"/>
          <p:cNvPicPr/>
          <p:nvPr/>
        </p:nvPicPr>
        <p:blipFill>
          <a:blip r:embed="rId14"/>
          <a:stretch>
            <a:fillRect/>
          </a:stretch>
        </p:blipFill>
        <p:spPr>
          <a:xfrm>
            <a:off x="2316580" y="3429000"/>
            <a:ext cx="3698692" cy="1449064"/>
          </a:xfrm>
          <a:prstGeom prst="rect">
            <a:avLst/>
          </a:prstGeom>
        </p:spPr>
      </p:pic>
      <p:sp>
        <p:nvSpPr>
          <p:cNvPr id="35" name="2 Marcador de contenido"/>
          <p:cNvSpPr txBox="1">
            <a:spLocks/>
          </p:cNvSpPr>
          <p:nvPr/>
        </p:nvSpPr>
        <p:spPr>
          <a:xfrm>
            <a:off x="2483768" y="2708920"/>
            <a:ext cx="3064875" cy="67951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Magnitudes de contaminantes con sus factores de conversión para calcular el ICA </a:t>
            </a:r>
            <a:r>
              <a:rPr lang="es-ES_tradnl" sz="1200" b="1" dirty="0">
                <a:latin typeface="+mj-lt"/>
              </a:rPr>
              <a:t>( Índice de Calidad del Aire)</a:t>
            </a:r>
            <a:r>
              <a:rPr lang="es-ES_tradnl" sz="1200" dirty="0">
                <a:latin typeface="+mj-lt"/>
              </a:rPr>
              <a:t> Parcial:  </a:t>
            </a:r>
          </a:p>
        </p:txBody>
      </p:sp>
      <p:sp>
        <p:nvSpPr>
          <p:cNvPr id="36" name="2 Marcador de contenido"/>
          <p:cNvSpPr txBox="1">
            <a:spLocks/>
          </p:cNvSpPr>
          <p:nvPr/>
        </p:nvSpPr>
        <p:spPr>
          <a:xfrm>
            <a:off x="2496716" y="5022574"/>
            <a:ext cx="3064875" cy="33975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Magnitudes </a:t>
            </a:r>
            <a:r>
              <a:rPr lang="es-ES_tradnl" sz="1200" dirty="0" err="1">
                <a:latin typeface="+mj-lt"/>
              </a:rPr>
              <a:t>metereologicas</a:t>
            </a:r>
            <a:r>
              <a:rPr lang="es-ES_tradnl" sz="1200" dirty="0">
                <a:latin typeface="+mj-lt"/>
              </a:rPr>
              <a:t>:</a:t>
            </a:r>
          </a:p>
        </p:txBody>
      </p:sp>
      <p:pic>
        <p:nvPicPr>
          <p:cNvPr id="38" name="37 Imagen"/>
          <p:cNvPicPr/>
          <p:nvPr/>
        </p:nvPicPr>
        <p:blipFill>
          <a:blip r:embed="rId15"/>
          <a:stretch>
            <a:fillRect/>
          </a:stretch>
        </p:blipFill>
        <p:spPr>
          <a:xfrm>
            <a:off x="2316580" y="5419836"/>
            <a:ext cx="3309433" cy="998662"/>
          </a:xfrm>
          <a:prstGeom prst="rect">
            <a:avLst/>
          </a:prstGeom>
        </p:spPr>
      </p:pic>
      <p:pic>
        <p:nvPicPr>
          <p:cNvPr id="39" name="38 Imagen"/>
          <p:cNvPicPr/>
          <p:nvPr/>
        </p:nvPicPr>
        <p:blipFill>
          <a:blip r:embed="rId16"/>
          <a:stretch>
            <a:fillRect/>
          </a:stretch>
        </p:blipFill>
        <p:spPr>
          <a:xfrm>
            <a:off x="6732240" y="3609683"/>
            <a:ext cx="1224136" cy="2783304"/>
          </a:xfrm>
          <a:prstGeom prst="rect">
            <a:avLst/>
          </a:prstGeom>
        </p:spPr>
      </p:pic>
      <p:pic>
        <p:nvPicPr>
          <p:cNvPr id="40" name="2 Imagen"/>
          <p:cNvPicPr/>
          <p:nvPr/>
        </p:nvPicPr>
        <p:blipFill>
          <a:blip r:embed="rId17"/>
          <a:stretch>
            <a:fillRect/>
          </a:stretch>
        </p:blipFill>
        <p:spPr>
          <a:xfrm>
            <a:off x="6688569" y="1736150"/>
            <a:ext cx="1915879" cy="1908874"/>
          </a:xfrm>
          <a:prstGeom prst="rect">
            <a:avLst/>
          </a:prstGeom>
        </p:spPr>
      </p:pic>
      <p:cxnSp>
        <p:nvCxnSpPr>
          <p:cNvPr id="21" name="Conector recto 20"/>
          <p:cNvCxnSpPr/>
          <p:nvPr/>
        </p:nvCxnSpPr>
        <p:spPr>
          <a:xfrm>
            <a:off x="1943960" y="764704"/>
            <a:ext cx="2268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3"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147223" y="188640"/>
            <a:ext cx="8883918" cy="504056"/>
          </a:xfrm>
          <a:prstGeom prst="rect">
            <a:avLst/>
          </a:prstGeom>
          <a:ln>
            <a:noFill/>
          </a:ln>
        </p:spPr>
        <p:txBody>
          <a:bodyPr vert="horz" anchor="ctr">
            <a:normAutofit fontScale="6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a:t>
            </a:r>
            <a:endParaRPr lang="es-ES" dirty="0">
              <a:solidFill>
                <a:srgbClr val="76B6D6"/>
              </a:solidFill>
            </a:endParaRPr>
          </a:p>
        </p:txBody>
      </p:sp>
      <p:sp>
        <p:nvSpPr>
          <p:cNvPr id="8" name="2 Marcador de contenido"/>
          <p:cNvSpPr txBox="1">
            <a:spLocks/>
          </p:cNvSpPr>
          <p:nvPr/>
        </p:nvSpPr>
        <p:spPr>
          <a:xfrm>
            <a:off x="143453" y="764704"/>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Coordinación del equipo mediante </a:t>
            </a:r>
            <a:r>
              <a:rPr lang="es-ES_tradnl" sz="1200" dirty="0" err="1">
                <a:latin typeface="+mj-lt"/>
              </a:rPr>
              <a:t>Trello</a:t>
            </a:r>
            <a:r>
              <a:rPr lang="es-ES_tradnl" sz="1200" dirty="0">
                <a:latin typeface="+mj-lt"/>
              </a:rPr>
              <a:t> y </a:t>
            </a:r>
            <a:r>
              <a:rPr lang="es-ES_tradnl" sz="1200" dirty="0" err="1">
                <a:latin typeface="+mj-lt"/>
              </a:rPr>
              <a:t>Github</a:t>
            </a:r>
            <a:r>
              <a:rPr lang="es-ES_tradnl" sz="1200" dirty="0">
                <a:latin typeface="+mj-lt"/>
              </a:rPr>
              <a:t>:  </a:t>
            </a:r>
          </a:p>
        </p:txBody>
      </p:sp>
      <p:sp>
        <p:nvSpPr>
          <p:cNvPr id="12" name="2 Marcador de contenido"/>
          <p:cNvSpPr txBox="1">
            <a:spLocks/>
          </p:cNvSpPr>
          <p:nvPr/>
        </p:nvSpPr>
        <p:spPr>
          <a:xfrm>
            <a:off x="242473" y="3236218"/>
            <a:ext cx="4068507"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Siguiendo los pasos de la metodología CRIP-DM:</a:t>
            </a:r>
          </a:p>
        </p:txBody>
      </p:sp>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3645023"/>
            <a:ext cx="5732282" cy="272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4427984" y="799082"/>
            <a:ext cx="4104456" cy="2197870"/>
            <a:chOff x="4427984" y="799082"/>
            <a:chExt cx="4104456" cy="2197870"/>
          </a:xfrm>
        </p:grpSpPr>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799082"/>
              <a:ext cx="4104456" cy="21978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182" y="888529"/>
              <a:ext cx="1362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10 Grupo"/>
          <p:cNvGrpSpPr/>
          <p:nvPr/>
        </p:nvGrpSpPr>
        <p:grpSpPr>
          <a:xfrm>
            <a:off x="407272" y="1196752"/>
            <a:ext cx="3876696" cy="1800200"/>
            <a:chOff x="407272" y="1196752"/>
            <a:chExt cx="3876696" cy="1800200"/>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72" y="1196752"/>
              <a:ext cx="387669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668" y="2596158"/>
              <a:ext cx="87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aphicFrame>
        <p:nvGraphicFramePr>
          <p:cNvPr id="15" name="14 Tabla"/>
          <p:cNvGraphicFramePr>
            <a:graphicFrameLocks noGrp="1"/>
          </p:cNvGraphicFramePr>
          <p:nvPr>
            <p:extLst>
              <p:ext uri="{D42A27DB-BD31-4B8C-83A1-F6EECF244321}">
                <p14:modId xmlns:p14="http://schemas.microsoft.com/office/powerpoint/2010/main" val="3121412714"/>
              </p:ext>
            </p:extLst>
          </p:nvPr>
        </p:nvGraphicFramePr>
        <p:xfrm>
          <a:off x="6156176" y="3933057"/>
          <a:ext cx="2736304" cy="1292366"/>
        </p:xfrm>
        <a:graphic>
          <a:graphicData uri="http://schemas.openxmlformats.org/drawingml/2006/table">
            <a:tbl>
              <a:tblPr firstRow="1" firstCol="1" bandRow="1">
                <a:tableStyleId>{5C22544A-7EE6-4342-B048-85BDC9FD1C3A}</a:tableStyleId>
              </a:tblPr>
              <a:tblGrid>
                <a:gridCol w="136815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tblGrid>
              <a:tr h="109571">
                <a:tc>
                  <a:txBody>
                    <a:bodyPr/>
                    <a:lstStyle/>
                    <a:p>
                      <a:pPr algn="ctr">
                        <a:lnSpc>
                          <a:spcPts val="1425"/>
                        </a:lnSpc>
                        <a:spcAft>
                          <a:spcPts val="0"/>
                        </a:spcAft>
                      </a:pPr>
                      <a:r>
                        <a:rPr lang="es-ES_tradnl" sz="1000">
                          <a:effectLst/>
                        </a:rPr>
                        <a:t>Nombre</a:t>
                      </a:r>
                      <a:endParaRPr lang="es-ES" sz="1000">
                        <a:effectLst/>
                        <a:latin typeface="Century Gothic"/>
                        <a:ea typeface="メイリオ"/>
                        <a:cs typeface="Times New Roman"/>
                      </a:endParaRPr>
                    </a:p>
                  </a:txBody>
                  <a:tcPr marL="68580" marR="68580" marT="0" marB="0"/>
                </a:tc>
                <a:tc>
                  <a:txBody>
                    <a:bodyPr/>
                    <a:lstStyle/>
                    <a:p>
                      <a:pPr algn="ctr">
                        <a:lnSpc>
                          <a:spcPts val="1425"/>
                        </a:lnSpc>
                        <a:spcAft>
                          <a:spcPts val="0"/>
                        </a:spcAft>
                      </a:pPr>
                      <a:r>
                        <a:rPr lang="es-ES_tradnl" sz="1000">
                          <a:effectLst/>
                        </a:rPr>
                        <a:t>Rol</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val="10000"/>
                  </a:ext>
                </a:extLst>
              </a:tr>
              <a:tr h="216474">
                <a:tc>
                  <a:txBody>
                    <a:bodyPr/>
                    <a:lstStyle/>
                    <a:p>
                      <a:pPr algn="just">
                        <a:lnSpc>
                          <a:spcPts val="1425"/>
                        </a:lnSpc>
                        <a:spcAft>
                          <a:spcPts val="0"/>
                        </a:spcAft>
                      </a:pPr>
                      <a:r>
                        <a:rPr lang="es-ES_tradnl" sz="1000">
                          <a:effectLst/>
                        </a:rPr>
                        <a:t>Susana Vara</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datos</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val="10001"/>
                  </a:ext>
                </a:extLst>
              </a:tr>
              <a:tr h="227206">
                <a:tc>
                  <a:txBody>
                    <a:bodyPr/>
                    <a:lstStyle/>
                    <a:p>
                      <a:pPr algn="just">
                        <a:lnSpc>
                          <a:spcPts val="1425"/>
                        </a:lnSpc>
                        <a:spcAft>
                          <a:spcPts val="0"/>
                        </a:spcAft>
                      </a:pPr>
                      <a:r>
                        <a:rPr lang="es-ES_tradnl" sz="1000">
                          <a:effectLst/>
                        </a:rPr>
                        <a:t>Carmen Reina</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negocio</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val="10002"/>
                  </a:ext>
                </a:extLst>
              </a:tr>
              <a:tr h="227206">
                <a:tc>
                  <a:txBody>
                    <a:bodyPr/>
                    <a:lstStyle/>
                    <a:p>
                      <a:pPr algn="just">
                        <a:lnSpc>
                          <a:spcPts val="1425"/>
                        </a:lnSpc>
                        <a:spcAft>
                          <a:spcPts val="0"/>
                        </a:spcAft>
                      </a:pPr>
                      <a:r>
                        <a:rPr lang="es-ES_tradnl" sz="1000">
                          <a:effectLst/>
                        </a:rPr>
                        <a:t>Alfonso Gallardo</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Científico de datos</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val="10003"/>
                  </a:ext>
                </a:extLst>
              </a:tr>
              <a:tr h="216474">
                <a:tc>
                  <a:txBody>
                    <a:bodyPr/>
                    <a:lstStyle/>
                    <a:p>
                      <a:pPr algn="just">
                        <a:lnSpc>
                          <a:spcPts val="1425"/>
                        </a:lnSpc>
                        <a:spcAft>
                          <a:spcPts val="0"/>
                        </a:spcAft>
                      </a:pPr>
                      <a:r>
                        <a:rPr lang="es-ES_tradnl" sz="1000">
                          <a:effectLst/>
                        </a:rPr>
                        <a:t>Raúl Hervás</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a:effectLst/>
                        </a:rPr>
                        <a:t>Analista de datos</a:t>
                      </a:r>
                      <a:endParaRPr lang="es-ES" sz="1000">
                        <a:effectLst/>
                        <a:latin typeface="Century Gothic"/>
                        <a:ea typeface="メイリオ"/>
                        <a:cs typeface="Times New Roman"/>
                      </a:endParaRPr>
                    </a:p>
                  </a:txBody>
                  <a:tcPr marL="68580" marR="68580" marT="0" marB="0"/>
                </a:tc>
                <a:extLst>
                  <a:ext uri="{0D108BD9-81ED-4DB2-BD59-A6C34878D82A}">
                    <a16:rowId xmlns:a16="http://schemas.microsoft.com/office/drawing/2014/main" val="10004"/>
                  </a:ext>
                </a:extLst>
              </a:tr>
              <a:tr h="227206">
                <a:tc>
                  <a:txBody>
                    <a:bodyPr/>
                    <a:lstStyle/>
                    <a:p>
                      <a:pPr algn="just">
                        <a:lnSpc>
                          <a:spcPts val="1425"/>
                        </a:lnSpc>
                        <a:spcAft>
                          <a:spcPts val="0"/>
                        </a:spcAft>
                      </a:pPr>
                      <a:r>
                        <a:rPr lang="es-ES_tradnl" sz="1000">
                          <a:effectLst/>
                        </a:rPr>
                        <a:t>Walter Ronceros</a:t>
                      </a:r>
                      <a:endParaRPr lang="es-ES" sz="1000">
                        <a:effectLst/>
                        <a:latin typeface="Century Gothic"/>
                        <a:ea typeface="メイリオ"/>
                        <a:cs typeface="Times New Roman"/>
                      </a:endParaRPr>
                    </a:p>
                  </a:txBody>
                  <a:tcPr marL="68580" marR="68580" marT="0" marB="0"/>
                </a:tc>
                <a:tc>
                  <a:txBody>
                    <a:bodyPr/>
                    <a:lstStyle/>
                    <a:p>
                      <a:pPr algn="just">
                        <a:lnSpc>
                          <a:spcPts val="1425"/>
                        </a:lnSpc>
                        <a:spcAft>
                          <a:spcPts val="0"/>
                        </a:spcAft>
                      </a:pPr>
                      <a:r>
                        <a:rPr lang="es-ES_tradnl" sz="1000" dirty="0">
                          <a:effectLst/>
                        </a:rPr>
                        <a:t>Arquitecto de datos</a:t>
                      </a:r>
                      <a:endParaRPr lang="es-ES" sz="1000" dirty="0">
                        <a:effectLst/>
                        <a:latin typeface="Century Gothic"/>
                        <a:ea typeface="メイリオ"/>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20" name="2 Marcador de contenido"/>
          <p:cNvSpPr txBox="1">
            <a:spLocks/>
          </p:cNvSpPr>
          <p:nvPr/>
        </p:nvSpPr>
        <p:spPr>
          <a:xfrm>
            <a:off x="6480212" y="3236218"/>
            <a:ext cx="2268252"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Roles dentro del equipo:</a:t>
            </a:r>
          </a:p>
        </p:txBody>
      </p:sp>
      <p:cxnSp>
        <p:nvCxnSpPr>
          <p:cNvPr id="14" name="Conector recto 13"/>
          <p:cNvCxnSpPr/>
          <p:nvPr/>
        </p:nvCxnSpPr>
        <p:spPr>
          <a:xfrm>
            <a:off x="1835928" y="620688"/>
            <a:ext cx="2088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4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492349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65"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47223" y="188640"/>
            <a:ext cx="8883918" cy="504056"/>
          </a:xfrm>
          <a:prstGeom prst="rect">
            <a:avLst/>
          </a:prstGeom>
        </p:spPr>
        <p:txBody>
          <a:bodyPr vert="horz" anchor="ctr">
            <a:normAutofit fontScale="5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Punto 3 metodología CRISP-DM:</a:t>
            </a:r>
            <a:endParaRPr lang="es-ES" dirty="0">
              <a:solidFill>
                <a:srgbClr val="76B6D6"/>
              </a:solidFill>
            </a:endParaRPr>
          </a:p>
        </p:txBody>
      </p:sp>
      <p:sp>
        <p:nvSpPr>
          <p:cNvPr id="8" name="2 Marcador de contenido"/>
          <p:cNvSpPr txBox="1">
            <a:spLocks/>
          </p:cNvSpPr>
          <p:nvPr/>
        </p:nvSpPr>
        <p:spPr>
          <a:xfrm>
            <a:off x="143453" y="764704"/>
            <a:ext cx="5355523" cy="288032"/>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a:t>
            </a:r>
            <a:r>
              <a:rPr lang="es-ES_tradnl" sz="1200" dirty="0" err="1">
                <a:latin typeface="+mj-lt"/>
              </a:rPr>
              <a:t>dataset</a:t>
            </a:r>
            <a:r>
              <a:rPr lang="es-ES_tradnl" sz="1200" dirty="0">
                <a:latin typeface="+mj-lt"/>
              </a:rPr>
              <a:t>  con </a:t>
            </a:r>
            <a:r>
              <a:rPr lang="es-ES_tradnl" sz="1200" b="1" dirty="0" err="1">
                <a:latin typeface="+mj-lt"/>
              </a:rPr>
              <a:t>phyton</a:t>
            </a:r>
            <a:r>
              <a:rPr lang="es-ES_tradnl" sz="1200" dirty="0">
                <a:latin typeface="+mj-lt"/>
              </a:rPr>
              <a:t>:  </a:t>
            </a:r>
          </a:p>
        </p:txBody>
      </p:sp>
      <p:grpSp>
        <p:nvGrpSpPr>
          <p:cNvPr id="3" name="2 Grupo"/>
          <p:cNvGrpSpPr/>
          <p:nvPr/>
        </p:nvGrpSpPr>
        <p:grpSpPr>
          <a:xfrm>
            <a:off x="3635896" y="1196752"/>
            <a:ext cx="5324222" cy="2589530"/>
            <a:chOff x="3563888" y="1268760"/>
            <a:chExt cx="5396230" cy="2589530"/>
          </a:xfrm>
        </p:grpSpPr>
        <p:pic>
          <p:nvPicPr>
            <p:cNvPr id="14" name="13 Imagen"/>
            <p:cNvPicPr/>
            <p:nvPr/>
          </p:nvPicPr>
          <p:blipFill>
            <a:blip r:embed="rId7"/>
            <a:stretch>
              <a:fillRect/>
            </a:stretch>
          </p:blipFill>
          <p:spPr>
            <a:xfrm>
              <a:off x="3563888" y="1268760"/>
              <a:ext cx="5396230" cy="2589530"/>
            </a:xfrm>
            <a:prstGeom prst="rect">
              <a:avLst/>
            </a:prstGeom>
          </p:spPr>
        </p:pic>
        <p:pic>
          <p:nvPicPr>
            <p:cNvPr id="819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2400" y="1366850"/>
              <a:ext cx="471539" cy="45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2 Marcador de contenido"/>
          <p:cNvSpPr txBox="1">
            <a:spLocks/>
          </p:cNvSpPr>
          <p:nvPr/>
        </p:nvSpPr>
        <p:spPr>
          <a:xfrm>
            <a:off x="179511" y="1196752"/>
            <a:ext cx="3168351" cy="79208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Los datos originales hay que tratarlos para calcular el valor del Índice de calidad del aire ( ICA) de cada contaminante en cada estación de medida.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sp>
        <p:nvSpPr>
          <p:cNvPr id="15" name="2 Marcador de contenido"/>
          <p:cNvSpPr txBox="1">
            <a:spLocks/>
          </p:cNvSpPr>
          <p:nvPr/>
        </p:nvSpPr>
        <p:spPr>
          <a:xfrm>
            <a:off x="143453" y="3789040"/>
            <a:ext cx="3347863" cy="430669"/>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El pre-procesamiento y análisis lo realizamos con </a:t>
            </a:r>
            <a:r>
              <a:rPr lang="es-ES_tradnl" sz="1200" b="1" dirty="0" err="1">
                <a:latin typeface="+mj-lt"/>
              </a:rPr>
              <a:t>colab</a:t>
            </a:r>
            <a:r>
              <a:rPr lang="es-ES_tradnl" sz="1200" b="1" dirty="0">
                <a:latin typeface="+mj-lt"/>
              </a:rPr>
              <a:t> de google </a:t>
            </a:r>
            <a:r>
              <a:rPr lang="es-ES_tradnl" sz="1200" dirty="0">
                <a:latin typeface="+mj-lt"/>
              </a:rPr>
              <a:t>y</a:t>
            </a:r>
            <a:r>
              <a:rPr lang="es-ES_tradnl" sz="1200" b="1" dirty="0">
                <a:latin typeface="+mj-lt"/>
              </a:rPr>
              <a:t> </a:t>
            </a:r>
            <a:r>
              <a:rPr lang="es-ES_tradnl" sz="1200" b="1" dirty="0" err="1">
                <a:latin typeface="+mj-lt"/>
              </a:rPr>
              <a:t>jupyter</a:t>
            </a:r>
            <a:r>
              <a:rPr lang="es-ES_tradnl" sz="1200" b="1" dirty="0">
                <a:latin typeface="+mj-lt"/>
              </a:rPr>
              <a:t> notebook</a:t>
            </a:r>
            <a:r>
              <a:rPr lang="es-ES_tradnl" sz="1200" dirty="0">
                <a:latin typeface="+mj-lt"/>
              </a:rPr>
              <a:t>:  </a:t>
            </a:r>
          </a:p>
        </p:txBody>
      </p:sp>
      <p:pic>
        <p:nvPicPr>
          <p:cNvPr id="16" name="15 Imagen"/>
          <p:cNvPicPr/>
          <p:nvPr/>
        </p:nvPicPr>
        <p:blipFill>
          <a:blip r:embed="rId9"/>
          <a:stretch>
            <a:fillRect/>
          </a:stretch>
        </p:blipFill>
        <p:spPr>
          <a:xfrm>
            <a:off x="179512" y="4653136"/>
            <a:ext cx="3384376" cy="1512168"/>
          </a:xfrm>
          <a:prstGeom prst="rect">
            <a:avLst/>
          </a:prstGeom>
        </p:spPr>
      </p:pic>
      <p:pic>
        <p:nvPicPr>
          <p:cNvPr id="819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17924" y="4219709"/>
            <a:ext cx="445964" cy="429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223" y="4257278"/>
            <a:ext cx="28956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2 Marcador de contenido"/>
          <p:cNvSpPr txBox="1">
            <a:spLocks/>
          </p:cNvSpPr>
          <p:nvPr/>
        </p:nvSpPr>
        <p:spPr>
          <a:xfrm>
            <a:off x="3914800" y="3912043"/>
            <a:ext cx="3825552" cy="669085"/>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Analizamos las variables de calidad del aire, las </a:t>
            </a:r>
            <a:r>
              <a:rPr lang="es-ES_tradnl" sz="1200" dirty="0" err="1">
                <a:latin typeface="+mj-lt"/>
              </a:rPr>
              <a:t>metereológicas</a:t>
            </a:r>
            <a:r>
              <a:rPr lang="es-ES_tradnl" sz="1200" dirty="0">
                <a:latin typeface="+mj-lt"/>
              </a:rPr>
              <a:t> y el Índice de Calidad del Aire (ICA)</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1" name="20 Imagen"/>
          <p:cNvPicPr/>
          <p:nvPr/>
        </p:nvPicPr>
        <p:blipFill>
          <a:blip r:embed="rId12"/>
          <a:stretch>
            <a:fillRect/>
          </a:stretch>
        </p:blipFill>
        <p:spPr>
          <a:xfrm>
            <a:off x="6293653" y="4437112"/>
            <a:ext cx="2666465" cy="1097421"/>
          </a:xfrm>
          <a:prstGeom prst="rect">
            <a:avLst/>
          </a:prstGeom>
        </p:spPr>
      </p:pic>
      <p:pic>
        <p:nvPicPr>
          <p:cNvPr id="22" name="21 Imagen"/>
          <p:cNvPicPr/>
          <p:nvPr/>
        </p:nvPicPr>
        <p:blipFill>
          <a:blip r:embed="rId13"/>
          <a:stretch>
            <a:fillRect/>
          </a:stretch>
        </p:blipFill>
        <p:spPr>
          <a:xfrm>
            <a:off x="3845381" y="4509120"/>
            <a:ext cx="2448272" cy="947010"/>
          </a:xfrm>
          <a:prstGeom prst="rect">
            <a:avLst/>
          </a:prstGeom>
        </p:spPr>
      </p:pic>
      <p:pic>
        <p:nvPicPr>
          <p:cNvPr id="24" name="23 Imagen"/>
          <p:cNvPicPr/>
          <p:nvPr/>
        </p:nvPicPr>
        <p:blipFill>
          <a:blip r:embed="rId14"/>
          <a:stretch>
            <a:fillRect/>
          </a:stretch>
        </p:blipFill>
        <p:spPr>
          <a:xfrm>
            <a:off x="4644008" y="5632680"/>
            <a:ext cx="2880320" cy="1065247"/>
          </a:xfrm>
          <a:prstGeom prst="rect">
            <a:avLst/>
          </a:prstGeom>
        </p:spPr>
      </p:pic>
      <p:cxnSp>
        <p:nvCxnSpPr>
          <p:cNvPr id="17" name="Conector recto 16"/>
          <p:cNvCxnSpPr/>
          <p:nvPr/>
        </p:nvCxnSpPr>
        <p:spPr>
          <a:xfrm>
            <a:off x="3347864" y="620688"/>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52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5"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8832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9"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47223" y="188640"/>
            <a:ext cx="8883918" cy="504056"/>
          </a:xfrm>
          <a:prstGeom prst="rect">
            <a:avLst/>
          </a:prstGeom>
        </p:spPr>
        <p:txBody>
          <a:bodyPr vert="horz" anchor="ctr">
            <a:normAutofit fontScale="4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Punto 4 metodología CRISP-DM. MODELADO</a:t>
            </a:r>
            <a:endParaRPr lang="es-ES" dirty="0">
              <a:solidFill>
                <a:srgbClr val="76B6D6"/>
              </a:solidFill>
            </a:endParaRPr>
          </a:p>
        </p:txBody>
      </p:sp>
      <p:sp>
        <p:nvSpPr>
          <p:cNvPr id="8" name="2 Marcador de contenido"/>
          <p:cNvSpPr txBox="1">
            <a:spLocks/>
          </p:cNvSpPr>
          <p:nvPr/>
        </p:nvSpPr>
        <p:spPr>
          <a:xfrm>
            <a:off x="143453" y="764704"/>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Preparación de los datos para el modelado, normalización de las variables y del índice de calidad de aire ( ICA) que será nuestra variable a predecir. Observamos los datos atípicos y la matriz de correlaciones.</a:t>
            </a:r>
          </a:p>
        </p:txBody>
      </p:sp>
      <p:pic>
        <p:nvPicPr>
          <p:cNvPr id="17" name="16 Imagen"/>
          <p:cNvPicPr/>
          <p:nvPr/>
        </p:nvPicPr>
        <p:blipFill>
          <a:blip r:embed="rId7"/>
          <a:stretch>
            <a:fillRect/>
          </a:stretch>
        </p:blipFill>
        <p:spPr>
          <a:xfrm>
            <a:off x="323528" y="1399805"/>
            <a:ext cx="2664296" cy="1381123"/>
          </a:xfrm>
          <a:prstGeom prst="rect">
            <a:avLst/>
          </a:prstGeom>
        </p:spPr>
      </p:pic>
      <p:pic>
        <p:nvPicPr>
          <p:cNvPr id="18" name="17 Imagen"/>
          <p:cNvPicPr/>
          <p:nvPr/>
        </p:nvPicPr>
        <p:blipFill>
          <a:blip r:embed="rId8"/>
          <a:stretch>
            <a:fillRect/>
          </a:stretch>
        </p:blipFill>
        <p:spPr>
          <a:xfrm>
            <a:off x="3491880" y="1399805"/>
            <a:ext cx="2448272" cy="1523827"/>
          </a:xfrm>
          <a:prstGeom prst="rect">
            <a:avLst/>
          </a:prstGeom>
        </p:spPr>
      </p:pic>
      <p:pic>
        <p:nvPicPr>
          <p:cNvPr id="19" name="18 Imagen"/>
          <p:cNvPicPr/>
          <p:nvPr/>
        </p:nvPicPr>
        <p:blipFill>
          <a:blip r:embed="rId9"/>
          <a:stretch>
            <a:fillRect/>
          </a:stretch>
        </p:blipFill>
        <p:spPr>
          <a:xfrm>
            <a:off x="6172150" y="1329109"/>
            <a:ext cx="1712218" cy="1592993"/>
          </a:xfrm>
          <a:prstGeom prst="rect">
            <a:avLst/>
          </a:prstGeom>
        </p:spPr>
      </p:pic>
      <p:sp>
        <p:nvSpPr>
          <p:cNvPr id="23" name="2 Marcador de contenido"/>
          <p:cNvSpPr txBox="1">
            <a:spLocks/>
          </p:cNvSpPr>
          <p:nvPr/>
        </p:nvSpPr>
        <p:spPr>
          <a:xfrm>
            <a:off x="103483" y="2996952"/>
            <a:ext cx="7740915" cy="432048"/>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Preparamos el </a:t>
            </a:r>
            <a:r>
              <a:rPr lang="es-ES_tradnl" sz="1200" dirty="0" err="1">
                <a:latin typeface="+mj-lt"/>
              </a:rPr>
              <a:t>dataframe</a:t>
            </a:r>
            <a:r>
              <a:rPr lang="es-ES_tradnl" sz="1200" dirty="0">
                <a:latin typeface="+mj-lt"/>
              </a:rPr>
              <a:t> para estudiar con los algoritmos:</a:t>
            </a:r>
          </a:p>
        </p:txBody>
      </p:sp>
      <p:sp>
        <p:nvSpPr>
          <p:cNvPr id="27" name="2 Marcador de contenido"/>
          <p:cNvSpPr txBox="1">
            <a:spLocks/>
          </p:cNvSpPr>
          <p:nvPr/>
        </p:nvSpPr>
        <p:spPr>
          <a:xfrm>
            <a:off x="323528" y="3501008"/>
            <a:ext cx="4057531" cy="5040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Creamos el Índice de calidad del aire binario (0/1) para aplicar los modelos </a:t>
            </a:r>
            <a:endParaRPr lang="es-ES" sz="1200" dirty="0">
              <a:latin typeface="+mj-lt"/>
            </a:endParaRPr>
          </a:p>
          <a:p>
            <a:pPr>
              <a:buClr>
                <a:schemeClr val="accent2">
                  <a:lumMod val="75000"/>
                </a:schemeClr>
              </a:buClr>
            </a:pPr>
            <a:endParaRPr lang="es-ES_tradnl" sz="1200" dirty="0">
              <a:latin typeface="+mj-lt"/>
              <a:cs typeface="Calibri" panose="020F0502020204030204" pitchFamily="34" charset="0"/>
            </a:endParaRPr>
          </a:p>
        </p:txBody>
      </p:sp>
      <p:pic>
        <p:nvPicPr>
          <p:cNvPr id="28" name="27 Imagen"/>
          <p:cNvPicPr/>
          <p:nvPr/>
        </p:nvPicPr>
        <p:blipFill>
          <a:blip r:embed="rId10"/>
          <a:stretch>
            <a:fillRect/>
          </a:stretch>
        </p:blipFill>
        <p:spPr>
          <a:xfrm>
            <a:off x="1403648" y="4149080"/>
            <a:ext cx="5396230" cy="2573655"/>
          </a:xfrm>
          <a:prstGeom prst="rect">
            <a:avLst/>
          </a:prstGeom>
        </p:spPr>
      </p:pic>
      <p:cxnSp>
        <p:nvCxnSpPr>
          <p:cNvPr id="11" name="Conector recto 10"/>
          <p:cNvCxnSpPr/>
          <p:nvPr/>
        </p:nvCxnSpPr>
        <p:spPr>
          <a:xfrm>
            <a:off x="3963647" y="620688"/>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0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3" grpId="0" animBg="1"/>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p:custDataLst>
              <p:tags r:id="rId2"/>
            </p:custDataLst>
            <p:extLst>
              <p:ext uri="{D42A27DB-BD31-4B8C-83A1-F6EECF244321}">
                <p14:modId xmlns:p14="http://schemas.microsoft.com/office/powerpoint/2010/main" val="3507264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3" name="Diapositiva de think-cell" r:id="rId5" imgW="270" imgH="270" progId="TCLayout.ActiveDocument.1">
                  <p:embed/>
                </p:oleObj>
              </mc:Choice>
              <mc:Fallback>
                <p:oleObj name="Diapositiva de think-cell" r:id="rId5" imgW="270" imgH="270" progId="TCLayout.ActiveDocument.1">
                  <p:embed/>
                  <p:pic>
                    <p:nvPicPr>
                      <p:cNvPr id="2" name="1 Objeto"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1 Título"/>
          <p:cNvSpPr txBox="1">
            <a:spLocks/>
          </p:cNvSpPr>
          <p:nvPr/>
        </p:nvSpPr>
        <p:spPr>
          <a:xfrm>
            <a:off x="147223" y="188640"/>
            <a:ext cx="8883918" cy="504056"/>
          </a:xfrm>
          <a:prstGeom prst="rect">
            <a:avLst/>
          </a:prstGeom>
        </p:spPr>
        <p:txBody>
          <a:bodyPr vert="horz" anchor="ctr">
            <a:normAutofit fontScale="4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s-ES_tradnl" dirty="0">
                <a:solidFill>
                  <a:srgbClr val="76B6D6"/>
                </a:solidFill>
              </a:rPr>
              <a:t>Desarrollo del proyecto. Punto 4 metodología CRISP-DM. MODELADO</a:t>
            </a:r>
            <a:endParaRPr lang="es-ES" dirty="0">
              <a:solidFill>
                <a:srgbClr val="76B6D6"/>
              </a:solidFill>
            </a:endParaRPr>
          </a:p>
        </p:txBody>
      </p:sp>
      <p:sp>
        <p:nvSpPr>
          <p:cNvPr id="8" name="2 Marcador de contenido"/>
          <p:cNvSpPr txBox="1">
            <a:spLocks/>
          </p:cNvSpPr>
          <p:nvPr/>
        </p:nvSpPr>
        <p:spPr>
          <a:xfrm>
            <a:off x="140452" y="764704"/>
            <a:ext cx="147621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smtClean="0">
                <a:latin typeface="+mj-lt"/>
              </a:rPr>
              <a:t>K-NN</a:t>
            </a:r>
            <a:endParaRPr lang="es-ES_tradnl" sz="1200" dirty="0">
              <a:latin typeface="+mj-lt"/>
            </a:endParaRPr>
          </a:p>
        </p:txBody>
      </p:sp>
      <p:sp>
        <p:nvSpPr>
          <p:cNvPr id="11" name="2 Marcador de contenido"/>
          <p:cNvSpPr txBox="1">
            <a:spLocks/>
          </p:cNvSpPr>
          <p:nvPr/>
        </p:nvSpPr>
        <p:spPr>
          <a:xfrm>
            <a:off x="140452" y="2359360"/>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latin typeface="+mj-lt"/>
              </a:rPr>
              <a:t>Regresión logística</a:t>
            </a:r>
          </a:p>
        </p:txBody>
      </p:sp>
      <p:sp>
        <p:nvSpPr>
          <p:cNvPr id="12" name="2 Marcador de contenido"/>
          <p:cNvSpPr txBox="1">
            <a:spLocks/>
          </p:cNvSpPr>
          <p:nvPr/>
        </p:nvSpPr>
        <p:spPr>
          <a:xfrm>
            <a:off x="140452" y="4437112"/>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AdaBoost</a:t>
            </a:r>
            <a:endParaRPr lang="es-ES" sz="1200" dirty="0">
              <a:latin typeface="+mj-lt"/>
            </a:endParaRPr>
          </a:p>
          <a:p>
            <a:pPr marL="109728" indent="0">
              <a:buClr>
                <a:schemeClr val="accent2">
                  <a:lumMod val="75000"/>
                </a:schemeClr>
              </a:buClr>
              <a:buNone/>
            </a:pPr>
            <a:endParaRPr lang="es-ES_tradnl" sz="1200" dirty="0">
              <a:latin typeface="+mj-lt"/>
            </a:endParaRPr>
          </a:p>
        </p:txBody>
      </p:sp>
      <p:sp>
        <p:nvSpPr>
          <p:cNvPr id="13" name="2 Marcador de contenido"/>
          <p:cNvSpPr txBox="1">
            <a:spLocks/>
          </p:cNvSpPr>
          <p:nvPr/>
        </p:nvSpPr>
        <p:spPr>
          <a:xfrm>
            <a:off x="6840016" y="944917"/>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GradientBoosting</a:t>
            </a:r>
            <a:r>
              <a:rPr lang="es-ES_tradnl" sz="1200" b="1" dirty="0"/>
              <a:t> 	 </a:t>
            </a:r>
            <a:endParaRPr lang="es-ES" sz="1200" b="1" dirty="0"/>
          </a:p>
        </p:txBody>
      </p:sp>
      <p:sp>
        <p:nvSpPr>
          <p:cNvPr id="14" name="2 Marcador de contenido"/>
          <p:cNvSpPr txBox="1">
            <a:spLocks/>
          </p:cNvSpPr>
          <p:nvPr/>
        </p:nvSpPr>
        <p:spPr>
          <a:xfrm>
            <a:off x="6840016" y="2808955"/>
            <a:ext cx="1836259" cy="324036"/>
          </a:xfrm>
          <a:prstGeom prst="rect">
            <a:avLst/>
          </a:prstGeom>
          <a:ln>
            <a:solidFill>
              <a:srgbClr val="76B6D6"/>
            </a:solidFill>
          </a:ln>
        </p:spPr>
        <p:style>
          <a:lnRef idx="2">
            <a:schemeClr val="accent3"/>
          </a:lnRef>
          <a:fillRef idx="1">
            <a:schemeClr val="lt1"/>
          </a:fillRef>
          <a:effectRef idx="0">
            <a:schemeClr val="accent3"/>
          </a:effectRef>
          <a:fontRef idx="minor">
            <a:schemeClr val="dk1"/>
          </a:fontRef>
        </p:style>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err="1">
                <a:latin typeface="+mj-lt"/>
              </a:rPr>
              <a:t>RandomForest</a:t>
            </a:r>
            <a:endParaRPr lang="es-ES" sz="1200" dirty="0">
              <a:latin typeface="+mj-lt"/>
            </a:endParaRPr>
          </a:p>
        </p:txBody>
      </p:sp>
      <p:pic>
        <p:nvPicPr>
          <p:cNvPr id="16" name="15 Imagen"/>
          <p:cNvPicPr/>
          <p:nvPr/>
        </p:nvPicPr>
        <p:blipFill>
          <a:blip r:embed="rId7"/>
          <a:stretch>
            <a:fillRect/>
          </a:stretch>
        </p:blipFill>
        <p:spPr>
          <a:xfrm>
            <a:off x="302525" y="1160748"/>
            <a:ext cx="3348372" cy="1044116"/>
          </a:xfrm>
          <a:prstGeom prst="rect">
            <a:avLst/>
          </a:prstGeom>
        </p:spPr>
      </p:pic>
      <p:pic>
        <p:nvPicPr>
          <p:cNvPr id="20" name="19 Imagen"/>
          <p:cNvPicPr/>
          <p:nvPr/>
        </p:nvPicPr>
        <p:blipFill>
          <a:blip r:embed="rId8"/>
          <a:stretch>
            <a:fillRect/>
          </a:stretch>
        </p:blipFill>
        <p:spPr>
          <a:xfrm>
            <a:off x="302525" y="2780928"/>
            <a:ext cx="3456384" cy="1559274"/>
          </a:xfrm>
          <a:prstGeom prst="rect">
            <a:avLst/>
          </a:prstGeom>
        </p:spPr>
      </p:pic>
      <p:pic>
        <p:nvPicPr>
          <p:cNvPr id="21" name="20 Imagen"/>
          <p:cNvPicPr/>
          <p:nvPr/>
        </p:nvPicPr>
        <p:blipFill>
          <a:blip r:embed="rId9"/>
          <a:stretch>
            <a:fillRect/>
          </a:stretch>
        </p:blipFill>
        <p:spPr>
          <a:xfrm>
            <a:off x="302525" y="4869160"/>
            <a:ext cx="3888432" cy="1296144"/>
          </a:xfrm>
          <a:prstGeom prst="rect">
            <a:avLst/>
          </a:prstGeom>
        </p:spPr>
      </p:pic>
      <p:pic>
        <p:nvPicPr>
          <p:cNvPr id="22" name="21 Imagen"/>
          <p:cNvPicPr/>
          <p:nvPr/>
        </p:nvPicPr>
        <p:blipFill>
          <a:blip r:embed="rId10"/>
          <a:stretch>
            <a:fillRect/>
          </a:stretch>
        </p:blipFill>
        <p:spPr>
          <a:xfrm>
            <a:off x="4932040" y="1482258"/>
            <a:ext cx="4111321" cy="1201138"/>
          </a:xfrm>
          <a:prstGeom prst="rect">
            <a:avLst/>
          </a:prstGeom>
        </p:spPr>
      </p:pic>
      <p:pic>
        <p:nvPicPr>
          <p:cNvPr id="24" name="23 Imagen"/>
          <p:cNvPicPr/>
          <p:nvPr/>
        </p:nvPicPr>
        <p:blipFill>
          <a:blip r:embed="rId11"/>
          <a:stretch>
            <a:fillRect/>
          </a:stretch>
        </p:blipFill>
        <p:spPr>
          <a:xfrm>
            <a:off x="4311836" y="3258550"/>
            <a:ext cx="4731525" cy="1255384"/>
          </a:xfrm>
          <a:prstGeom prst="rect">
            <a:avLst/>
          </a:prstGeom>
        </p:spPr>
      </p:pic>
      <p:sp>
        <p:nvSpPr>
          <p:cNvPr id="3" name="Rectángulo 2">
            <a:extLst>
              <a:ext uri="{FF2B5EF4-FFF2-40B4-BE49-F238E27FC236}">
                <a16:creationId xmlns:a16="http://schemas.microsoft.com/office/drawing/2014/main" id="{2EBF5084-8DAC-4D06-8729-83468B26E7E5}"/>
              </a:ext>
            </a:extLst>
          </p:cNvPr>
          <p:cNvSpPr/>
          <p:nvPr/>
        </p:nvSpPr>
        <p:spPr>
          <a:xfrm>
            <a:off x="4190957" y="4761147"/>
            <a:ext cx="4877556" cy="1946687"/>
          </a:xfrm>
          <a:prstGeom prst="rect">
            <a:avLst/>
          </a:prstGeom>
        </p:spPr>
        <p:txBody>
          <a:bodyPr wrap="square">
            <a:spAutoFit/>
          </a:bodyPr>
          <a:lstStyle/>
          <a:p>
            <a:r>
              <a:rPr lang="es-ES_tradnl" sz="1100" dirty="0"/>
              <a:t>Los resultados con los algoritmos predictivos usados demuestran que tenemos un modelo de datos sesgado, esto se debe  a una serie de factores, tales como:</a:t>
            </a:r>
          </a:p>
          <a:p>
            <a:endParaRPr lang="es-ES_tradnl" sz="1050" dirty="0"/>
          </a:p>
          <a:p>
            <a:pPr marL="285750" indent="-285750">
              <a:buFont typeface="Wingdings" panose="05000000000000000000" pitchFamily="2" charset="2"/>
              <a:buChar char="q"/>
            </a:pPr>
            <a:r>
              <a:rPr lang="es-ES_tradnl" sz="1100" dirty="0"/>
              <a:t>Análisis de un periodo de tiempo demasiado breve (inferior a 6 meses).</a:t>
            </a:r>
          </a:p>
          <a:p>
            <a:pPr marL="285750" indent="-285750">
              <a:buFont typeface="Wingdings" panose="05000000000000000000" pitchFamily="2" charset="2"/>
              <a:buChar char="q"/>
            </a:pPr>
            <a:r>
              <a:rPr lang="es-ES_tradnl" sz="1100" dirty="0"/>
              <a:t>Mediciones con demasiados outliers en las magnitudes meteorológicas.</a:t>
            </a:r>
          </a:p>
          <a:p>
            <a:pPr marL="285750" indent="-285750">
              <a:buFont typeface="Wingdings" panose="05000000000000000000" pitchFamily="2" charset="2"/>
              <a:buChar char="q"/>
            </a:pPr>
            <a:r>
              <a:rPr lang="es-ES_tradnl" sz="1100" dirty="0"/>
              <a:t>El valor de la variable ICA parcial se basa en el peor valor de los 5 contaminantes analizados.</a:t>
            </a:r>
          </a:p>
          <a:p>
            <a:pPr marL="285750" indent="-285750">
              <a:buFont typeface="Wingdings" panose="05000000000000000000" pitchFamily="2" charset="2"/>
              <a:buChar char="q"/>
            </a:pPr>
            <a:r>
              <a:rPr lang="es-ES_tradnl" sz="1100" dirty="0"/>
              <a:t>Datos faltantes por motivos diversos </a:t>
            </a:r>
            <a:r>
              <a:rPr lang="es-ES" sz="1100" dirty="0"/>
              <a:t>averías en el suministro eléctrico, en las comunicaciones, o en el propio equipo analizador.</a:t>
            </a:r>
            <a:endParaRPr lang="es-ES_tradnl" sz="1100" dirty="0"/>
          </a:p>
          <a:p>
            <a:pPr marL="285750" indent="-285750">
              <a:buFont typeface="Arial" panose="020B0604020202020204" pitchFamily="34" charset="0"/>
              <a:buChar char="•"/>
            </a:pPr>
            <a:endParaRPr lang="es-ES" sz="1100" dirty="0"/>
          </a:p>
        </p:txBody>
      </p:sp>
      <p:cxnSp>
        <p:nvCxnSpPr>
          <p:cNvPr id="15" name="Conector recto 14"/>
          <p:cNvCxnSpPr/>
          <p:nvPr/>
        </p:nvCxnSpPr>
        <p:spPr>
          <a:xfrm>
            <a:off x="3963647" y="620688"/>
            <a:ext cx="4496785"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5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animBg="1"/>
      <p:bldP spid="14"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Objeto" hidden="1"/>
          <p:cNvGraphicFramePr>
            <a:graphicFrameLocks noChangeAspect="1"/>
          </p:cNvGraphicFramePr>
          <p:nvPr>
            <p:custDataLst>
              <p:tags r:id="rId2"/>
            </p:custDataLst>
            <p:extLst>
              <p:ext uri="{D42A27DB-BD31-4B8C-83A1-F6EECF244321}">
                <p14:modId xmlns:p14="http://schemas.microsoft.com/office/powerpoint/2010/main" val="672608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39" name="Diapositiva de think-cell" r:id="rId6" imgW="270" imgH="270" progId="TCLayout.ActiveDocument.1">
                  <p:embed/>
                </p:oleObj>
              </mc:Choice>
              <mc:Fallback>
                <p:oleObj name="Diapositiva de think-cell" r:id="rId6" imgW="270" imgH="270" progId="TCLayout.ActiveDocument.1">
                  <p:embed/>
                  <p:pic>
                    <p:nvPicPr>
                      <p:cNvPr id="4" name="3 Objeto"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4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s-ES_tradnl" sz="4500" dirty="0">
              <a:latin typeface="Calibri"/>
              <a:ea typeface="+mj-ea"/>
              <a:cs typeface="+mj-cs"/>
              <a:sym typeface="Calibri"/>
            </a:endParaRPr>
          </a:p>
        </p:txBody>
      </p:sp>
      <p:pic>
        <p:nvPicPr>
          <p:cNvPr id="12" name="11 Imagen" descr="Macintosh HD:Users:walterroncerosnavajo:Desktop:Captura de pantalla 2020-07-19 a las 13.00.46.png"/>
          <p:cNvPicPr/>
          <p:nvPr/>
        </p:nvPicPr>
        <p:blipFill>
          <a:blip r:embed="rId8">
            <a:extLst>
              <a:ext uri="{28A0092B-C50C-407E-A947-70E740481C1C}">
                <a14:useLocalDpi xmlns:a14="http://schemas.microsoft.com/office/drawing/2010/main" val="0"/>
              </a:ext>
            </a:extLst>
          </a:blip>
          <a:srcRect/>
          <a:stretch>
            <a:fillRect/>
          </a:stretch>
        </p:blipFill>
        <p:spPr bwMode="auto">
          <a:xfrm>
            <a:off x="4505819" y="1435549"/>
            <a:ext cx="3407161" cy="1733099"/>
          </a:xfrm>
          <a:prstGeom prst="rect">
            <a:avLst/>
          </a:prstGeom>
          <a:noFill/>
          <a:ln>
            <a:noFill/>
          </a:ln>
        </p:spPr>
      </p:pic>
      <p:sp>
        <p:nvSpPr>
          <p:cNvPr id="2" name="1 Título"/>
          <p:cNvSpPr>
            <a:spLocks noGrp="1"/>
          </p:cNvSpPr>
          <p:nvPr>
            <p:ph type="title"/>
          </p:nvPr>
        </p:nvSpPr>
        <p:spPr>
          <a:xfrm>
            <a:off x="146820" y="44624"/>
            <a:ext cx="8883918" cy="504056"/>
          </a:xfrm>
        </p:spPr>
        <p:txBody>
          <a:bodyPr vert="horz" anchor="ctr">
            <a:normAutofit fontScale="90000"/>
          </a:bodyPr>
          <a:lstStyle/>
          <a:p>
            <a:r>
              <a:rPr lang="es-ES_tradnl" dirty="0">
                <a:solidFill>
                  <a:srgbClr val="76B6D6"/>
                </a:solidFill>
              </a:rPr>
              <a:t>Visualización:</a:t>
            </a:r>
            <a:endParaRPr lang="es-ES" dirty="0">
              <a:solidFill>
                <a:srgbClr val="76B6D6"/>
              </a:solidFill>
            </a:endParaRPr>
          </a:p>
        </p:txBody>
      </p:sp>
      <p:pic>
        <p:nvPicPr>
          <p:cNvPr id="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6392987"/>
            <a:ext cx="4059382" cy="42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4208" y="149891"/>
            <a:ext cx="1792833" cy="35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2 Marcador de contenido"/>
          <p:cNvSpPr txBox="1">
            <a:spLocks/>
          </p:cNvSpPr>
          <p:nvPr/>
        </p:nvSpPr>
        <p:spPr>
          <a:xfrm>
            <a:off x="-25896" y="554410"/>
            <a:ext cx="9063430" cy="57606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rgbClr val="76B6D6"/>
              </a:buClr>
              <a:buFont typeface="Wingdings" panose="05000000000000000000" pitchFamily="2" charset="2"/>
              <a:buChar char="q"/>
            </a:pPr>
            <a:r>
              <a:rPr lang="es-ES_tradnl" sz="1600" dirty="0">
                <a:latin typeface="Calibri" panose="020F0502020204030204" pitchFamily="34" charset="0"/>
                <a:cs typeface="Calibri" panose="020F0502020204030204" pitchFamily="34" charset="0"/>
              </a:rPr>
              <a:t>Para esta fase hemos decidido preparar un entorno de visualización apoyándonos en </a:t>
            </a:r>
            <a:r>
              <a:rPr lang="es-ES_tradnl" sz="1600" dirty="0" err="1">
                <a:latin typeface="Calibri" panose="020F0502020204030204" pitchFamily="34" charset="0"/>
                <a:cs typeface="Calibri" panose="020F0502020204030204" pitchFamily="34" charset="0"/>
              </a:rPr>
              <a:t>dockers</a:t>
            </a:r>
            <a:r>
              <a:rPr lang="es-ES_tradnl" sz="1600" dirty="0">
                <a:latin typeface="Calibri" panose="020F0502020204030204" pitchFamily="34" charset="0"/>
                <a:cs typeface="Calibri" panose="020F0502020204030204" pitchFamily="34" charset="0"/>
              </a:rPr>
              <a:t>, donde utilizando un contenedor ELK con </a:t>
            </a:r>
            <a:r>
              <a:rPr lang="es-ES_tradnl" sz="1600" dirty="0" err="1">
                <a:latin typeface="Calibri" panose="020F0502020204030204" pitchFamily="34" charset="0"/>
                <a:cs typeface="Calibri" panose="020F0502020204030204" pitchFamily="34" charset="0"/>
              </a:rPr>
              <a:t>ElasticSearch</a:t>
            </a:r>
            <a:r>
              <a:rPr lang="es-ES_tradnl" sz="1600" dirty="0">
                <a:latin typeface="Calibri" panose="020F0502020204030204" pitchFamily="34" charset="0"/>
                <a:cs typeface="Calibri" panose="020F0502020204030204" pitchFamily="34" charset="0"/>
              </a:rPr>
              <a:t>, </a:t>
            </a:r>
            <a:r>
              <a:rPr lang="es-ES_tradnl" sz="1600" dirty="0" err="1">
                <a:latin typeface="Calibri" panose="020F0502020204030204" pitchFamily="34" charset="0"/>
                <a:cs typeface="Calibri" panose="020F0502020204030204" pitchFamily="34" charset="0"/>
              </a:rPr>
              <a:t>Logstash</a:t>
            </a:r>
            <a:r>
              <a:rPr lang="es-ES_tradnl" sz="1600" dirty="0">
                <a:latin typeface="Calibri" panose="020F0502020204030204" pitchFamily="34" charset="0"/>
                <a:cs typeface="Calibri" panose="020F0502020204030204" pitchFamily="34" charset="0"/>
              </a:rPr>
              <a:t> y </a:t>
            </a:r>
            <a:r>
              <a:rPr lang="es-ES_tradnl" sz="1600" dirty="0" err="1">
                <a:latin typeface="Calibri" panose="020F0502020204030204" pitchFamily="34" charset="0"/>
                <a:cs typeface="Calibri" panose="020F0502020204030204" pitchFamily="34" charset="0"/>
              </a:rPr>
              <a:t>Kibana</a:t>
            </a:r>
            <a:r>
              <a:rPr lang="es-ES_tradnl" sz="1600" dirty="0">
                <a:latin typeface="Calibri" panose="020F0502020204030204" pitchFamily="34" charset="0"/>
                <a:cs typeface="Calibri" panose="020F0502020204030204" pitchFamily="34" charset="0"/>
              </a:rPr>
              <a:t> hemos podido cubrir con creces esta necesidad.</a:t>
            </a:r>
            <a:r>
              <a:rPr lang="es-ES_tradnl" sz="1600" dirty="0">
                <a:latin typeface="+mj-lt"/>
              </a:rPr>
              <a:t> </a:t>
            </a:r>
            <a:endParaRPr lang="es-ES_tradnl" sz="1400" dirty="0">
              <a:latin typeface="Calibri" panose="020F0502020204030204" pitchFamily="34" charset="0"/>
              <a:cs typeface="Calibri" panose="020F0502020204030204" pitchFamily="34" charset="0"/>
            </a:endParaRPr>
          </a:p>
        </p:txBody>
      </p:sp>
      <p:sp>
        <p:nvSpPr>
          <p:cNvPr id="11" name="2 Marcador de contenido"/>
          <p:cNvSpPr txBox="1">
            <a:spLocks/>
          </p:cNvSpPr>
          <p:nvPr/>
        </p:nvSpPr>
        <p:spPr>
          <a:xfrm>
            <a:off x="576586" y="1570780"/>
            <a:ext cx="3312368" cy="158417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60000"/>
                  <a:lumOff val="40000"/>
                </a:schemeClr>
              </a:buClr>
              <a:buFont typeface="Wingdings" panose="05000000000000000000" pitchFamily="2" charset="2"/>
              <a:buChar char="ü"/>
            </a:pPr>
            <a:r>
              <a:rPr lang="es-ES_tradnl" sz="1200" dirty="0">
                <a:latin typeface="+mj-lt"/>
              </a:rPr>
              <a:t>Instalación de </a:t>
            </a:r>
            <a:r>
              <a:rPr lang="es-ES_tradnl" sz="1200" dirty="0" err="1">
                <a:latin typeface="+mj-lt"/>
              </a:rPr>
              <a:t>Docker</a:t>
            </a:r>
            <a:r>
              <a:rPr lang="es-ES_tradnl" sz="1200" dirty="0">
                <a:latin typeface="+mj-lt"/>
              </a:rPr>
              <a:t> Desktop</a:t>
            </a:r>
            <a:endParaRPr lang="es-ES" sz="1200" dirty="0">
              <a:latin typeface="+mj-lt"/>
            </a:endParaRPr>
          </a:p>
          <a:p>
            <a:pPr lvl="0">
              <a:buClr>
                <a:schemeClr val="accent2">
                  <a:lumMod val="60000"/>
                  <a:lumOff val="40000"/>
                </a:schemeClr>
              </a:buClr>
              <a:buFont typeface="Wingdings" panose="05000000000000000000" pitchFamily="2" charset="2"/>
              <a:buChar char="ü"/>
            </a:pPr>
            <a:r>
              <a:rPr lang="es-ES_tradnl" sz="1200" dirty="0">
                <a:latin typeface="+mj-lt"/>
              </a:rPr>
              <a:t>Descarga de contenedor </a:t>
            </a:r>
            <a:r>
              <a:rPr lang="es-ES_tradnl" sz="1200" dirty="0" err="1">
                <a:latin typeface="+mj-lt"/>
              </a:rPr>
              <a:t>sebp</a:t>
            </a:r>
            <a:r>
              <a:rPr lang="es-ES_tradnl" sz="1200" dirty="0">
                <a:latin typeface="+mj-lt"/>
              </a:rPr>
              <a:t>/</a:t>
            </a:r>
            <a:r>
              <a:rPr lang="es-ES_tradnl" sz="1200" dirty="0" err="1">
                <a:latin typeface="+mj-lt"/>
              </a:rPr>
              <a:t>elk</a:t>
            </a:r>
            <a:endParaRPr lang="es-ES" sz="1200" dirty="0">
              <a:latin typeface="+mj-lt"/>
            </a:endParaRPr>
          </a:p>
          <a:p>
            <a:pPr lvl="0">
              <a:buClr>
                <a:schemeClr val="accent2">
                  <a:lumMod val="60000"/>
                  <a:lumOff val="40000"/>
                </a:schemeClr>
              </a:buClr>
              <a:buFont typeface="Wingdings" panose="05000000000000000000" pitchFamily="2" charset="2"/>
              <a:buChar char="ü"/>
            </a:pPr>
            <a:r>
              <a:rPr lang="es-ES_tradnl" sz="1200" dirty="0">
                <a:latin typeface="+mj-lt"/>
              </a:rPr>
              <a:t>Arrancar el contender indicando los puertos para </a:t>
            </a:r>
            <a:r>
              <a:rPr lang="es-ES_tradnl" sz="1200" dirty="0" err="1">
                <a:latin typeface="+mj-lt"/>
              </a:rPr>
              <a:t>Elastic</a:t>
            </a:r>
            <a:r>
              <a:rPr lang="es-ES_tradnl" sz="1200" dirty="0">
                <a:latin typeface="+mj-lt"/>
              </a:rPr>
              <a:t>, </a:t>
            </a:r>
            <a:r>
              <a:rPr lang="es-ES_tradnl" sz="1200" dirty="0" err="1">
                <a:latin typeface="+mj-lt"/>
              </a:rPr>
              <a:t>Logstash</a:t>
            </a:r>
            <a:r>
              <a:rPr lang="es-ES_tradnl" sz="1200" dirty="0">
                <a:latin typeface="+mj-lt"/>
              </a:rPr>
              <a:t> y </a:t>
            </a:r>
            <a:r>
              <a:rPr lang="es-ES_tradnl" sz="1200" dirty="0" err="1">
                <a:latin typeface="+mj-lt"/>
              </a:rPr>
              <a:t>Kibana</a:t>
            </a:r>
            <a:endParaRPr lang="es-ES" sz="1200" dirty="0">
              <a:latin typeface="+mj-lt"/>
            </a:endParaRPr>
          </a:p>
          <a:p>
            <a:pPr lvl="0">
              <a:buClr>
                <a:schemeClr val="accent2">
                  <a:lumMod val="60000"/>
                  <a:lumOff val="40000"/>
                </a:schemeClr>
              </a:buClr>
              <a:buFont typeface="Wingdings" panose="05000000000000000000" pitchFamily="2" charset="2"/>
              <a:buChar char="ü"/>
            </a:pPr>
            <a:r>
              <a:rPr lang="es-ES_tradnl" sz="1200" dirty="0">
                <a:latin typeface="+mj-lt"/>
              </a:rPr>
              <a:t>Copiar </a:t>
            </a:r>
            <a:r>
              <a:rPr lang="es-ES_tradnl" sz="1200" dirty="0" err="1">
                <a:latin typeface="+mj-lt"/>
              </a:rPr>
              <a:t>dataset</a:t>
            </a:r>
            <a:r>
              <a:rPr lang="es-ES_tradnl" sz="1200" dirty="0">
                <a:latin typeface="+mj-lt"/>
              </a:rPr>
              <a:t> al contenedor para procesarlo con </a:t>
            </a:r>
            <a:r>
              <a:rPr lang="es-ES_tradnl" sz="1200" dirty="0" err="1">
                <a:latin typeface="+mj-lt"/>
              </a:rPr>
              <a:t>Logstash</a:t>
            </a:r>
            <a:endParaRPr lang="es-ES" sz="1200" dirty="0">
              <a:latin typeface="+mj-lt"/>
            </a:endParaRPr>
          </a:p>
          <a:p>
            <a:pPr lvl="0">
              <a:buClr>
                <a:schemeClr val="accent2">
                  <a:lumMod val="60000"/>
                  <a:lumOff val="40000"/>
                </a:schemeClr>
              </a:buClr>
              <a:buFont typeface="Wingdings" panose="05000000000000000000" pitchFamily="2" charset="2"/>
              <a:buChar char="ü"/>
            </a:pPr>
            <a:r>
              <a:rPr lang="es-ES_tradnl" sz="1200" dirty="0">
                <a:latin typeface="+mj-lt"/>
              </a:rPr>
              <a:t>Crear </a:t>
            </a:r>
            <a:r>
              <a:rPr lang="es-ES_tradnl" sz="1200" dirty="0" err="1">
                <a:latin typeface="+mj-lt"/>
              </a:rPr>
              <a:t>config</a:t>
            </a:r>
            <a:r>
              <a:rPr lang="es-ES_tradnl" sz="1200" dirty="0">
                <a:latin typeface="+mj-lt"/>
              </a:rPr>
              <a:t> para </a:t>
            </a:r>
            <a:r>
              <a:rPr lang="es-ES_tradnl" sz="1200" dirty="0" err="1">
                <a:latin typeface="+mj-lt"/>
              </a:rPr>
              <a:t>Logstash</a:t>
            </a:r>
            <a:r>
              <a:rPr lang="es-ES_tradnl" sz="1200" dirty="0">
                <a:latin typeface="+mj-lt"/>
              </a:rPr>
              <a:t> con nombre de </a:t>
            </a:r>
            <a:r>
              <a:rPr lang="es-ES_tradnl" sz="1200" dirty="0" err="1">
                <a:latin typeface="+mj-lt"/>
              </a:rPr>
              <a:t>index</a:t>
            </a:r>
            <a:r>
              <a:rPr lang="es-ES_tradnl" sz="1200" dirty="0">
                <a:latin typeface="+mj-lt"/>
              </a:rPr>
              <a:t> </a:t>
            </a:r>
            <a:r>
              <a:rPr lang="es-ES_tradnl" sz="1200" dirty="0" err="1">
                <a:latin typeface="+mj-lt"/>
              </a:rPr>
              <a:t>global_info</a:t>
            </a:r>
            <a:endParaRPr lang="es-ES" sz="1200" dirty="0">
              <a:latin typeface="+mj-lt"/>
            </a:endParaRPr>
          </a:p>
        </p:txBody>
      </p:sp>
      <p:sp>
        <p:nvSpPr>
          <p:cNvPr id="14" name="2 Marcador de contenido"/>
          <p:cNvSpPr txBox="1">
            <a:spLocks/>
          </p:cNvSpPr>
          <p:nvPr/>
        </p:nvSpPr>
        <p:spPr>
          <a:xfrm>
            <a:off x="145654" y="3429000"/>
            <a:ext cx="3312368"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200" dirty="0"/>
              <a:t>Crear índice </a:t>
            </a:r>
            <a:r>
              <a:rPr lang="es-ES_tradnl" sz="1200" b="1" dirty="0" err="1"/>
              <a:t>global_info</a:t>
            </a:r>
            <a:r>
              <a:rPr lang="es-ES_tradnl" sz="1200" dirty="0"/>
              <a:t> con el mapeo del campo localización para que el tipo de dato sea </a:t>
            </a:r>
            <a:r>
              <a:rPr lang="es-ES_tradnl" sz="1200" b="1" dirty="0" err="1"/>
              <a:t>geo_point</a:t>
            </a:r>
            <a:endParaRPr lang="es-ES" sz="1200" dirty="0"/>
          </a:p>
        </p:txBody>
      </p:sp>
      <p:pic>
        <p:nvPicPr>
          <p:cNvPr id="15" name="14 Imagen" descr="Macintosh HD:Users:walterroncerosnavajo:Desktop:Captura de pantalla 2020-07-19 a las 13.00.35.png"/>
          <p:cNvPicPr/>
          <p:nvPr/>
        </p:nvPicPr>
        <p:blipFill>
          <a:blip r:embed="rId11">
            <a:extLst>
              <a:ext uri="{28A0092B-C50C-407E-A947-70E740481C1C}">
                <a14:useLocalDpi xmlns:a14="http://schemas.microsoft.com/office/drawing/2010/main" val="0"/>
              </a:ext>
            </a:extLst>
          </a:blip>
          <a:srcRect/>
          <a:stretch>
            <a:fillRect/>
          </a:stretch>
        </p:blipFill>
        <p:spPr bwMode="auto">
          <a:xfrm>
            <a:off x="3855468" y="3429000"/>
            <a:ext cx="1656184" cy="856114"/>
          </a:xfrm>
          <a:prstGeom prst="rect">
            <a:avLst/>
          </a:prstGeom>
          <a:noFill/>
          <a:ln>
            <a:noFill/>
          </a:ln>
        </p:spPr>
      </p:pic>
      <p:pic>
        <p:nvPicPr>
          <p:cNvPr id="12292"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68144" y="119025"/>
            <a:ext cx="482349" cy="4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Flecha derecha"/>
          <p:cNvSpPr/>
          <p:nvPr/>
        </p:nvSpPr>
        <p:spPr>
          <a:xfrm>
            <a:off x="3855468" y="2204864"/>
            <a:ext cx="35649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Flecha derecha"/>
          <p:cNvSpPr/>
          <p:nvPr/>
        </p:nvSpPr>
        <p:spPr>
          <a:xfrm flipV="1">
            <a:off x="3491880" y="3799982"/>
            <a:ext cx="25305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2 Marcador de contenido"/>
          <p:cNvSpPr txBox="1">
            <a:spLocks/>
          </p:cNvSpPr>
          <p:nvPr/>
        </p:nvSpPr>
        <p:spPr>
          <a:xfrm>
            <a:off x="145654" y="4285990"/>
            <a:ext cx="3605411" cy="650527"/>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0">
              <a:buClr>
                <a:schemeClr val="accent2">
                  <a:lumMod val="75000"/>
                </a:schemeClr>
              </a:buClr>
            </a:pPr>
            <a:r>
              <a:rPr lang="es-ES_tradnl" sz="1200" dirty="0"/>
              <a:t>Ejecutamos </a:t>
            </a:r>
            <a:r>
              <a:rPr lang="es-ES_tradnl" sz="1200" dirty="0" err="1"/>
              <a:t>logstash</a:t>
            </a:r>
            <a:r>
              <a:rPr lang="es-ES_tradnl" sz="1200" dirty="0"/>
              <a:t> para realizar carga con el comando: </a:t>
            </a:r>
            <a:r>
              <a:rPr lang="es-ES_tradnl" sz="1200" i="1" dirty="0" err="1"/>
              <a:t>logstash</a:t>
            </a:r>
            <a:r>
              <a:rPr lang="es-ES_tradnl" sz="1200" i="1" dirty="0"/>
              <a:t> -f /</a:t>
            </a:r>
            <a:r>
              <a:rPr lang="es-ES_tradnl" sz="1200" i="1" dirty="0" err="1"/>
              <a:t>opt</a:t>
            </a:r>
            <a:r>
              <a:rPr lang="es-ES_tradnl" sz="1200" i="1" dirty="0"/>
              <a:t>/</a:t>
            </a:r>
            <a:r>
              <a:rPr lang="es-ES_tradnl" sz="1200" i="1" dirty="0" err="1"/>
              <a:t>logstash</a:t>
            </a:r>
            <a:r>
              <a:rPr lang="es-ES_tradnl" sz="1200" i="1" dirty="0"/>
              <a:t>/</a:t>
            </a:r>
            <a:r>
              <a:rPr lang="es-ES_tradnl" sz="1200" i="1" dirty="0" err="1"/>
              <a:t>config</a:t>
            </a:r>
            <a:r>
              <a:rPr lang="es-ES_tradnl" sz="1200" i="1" dirty="0"/>
              <a:t>/grupo7_BigData_global.config</a:t>
            </a:r>
            <a:endParaRPr lang="es-ES" sz="1200" dirty="0"/>
          </a:p>
        </p:txBody>
      </p:sp>
      <p:sp>
        <p:nvSpPr>
          <p:cNvPr id="22" name="2 Marcador de contenido"/>
          <p:cNvSpPr txBox="1">
            <a:spLocks/>
          </p:cNvSpPr>
          <p:nvPr/>
        </p:nvSpPr>
        <p:spPr>
          <a:xfrm>
            <a:off x="145654" y="5088917"/>
            <a:ext cx="3675831" cy="130407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Clr>
                <a:schemeClr val="accent2">
                  <a:lumMod val="75000"/>
                </a:schemeClr>
              </a:buClr>
            </a:pPr>
            <a:r>
              <a:rPr lang="es-ES_tradnl" sz="1200" dirty="0"/>
              <a:t>Una vez hecho esto debemos crear el </a:t>
            </a:r>
            <a:r>
              <a:rPr lang="es-ES_tradnl" sz="1200" dirty="0" err="1"/>
              <a:t>indexPattern</a:t>
            </a:r>
            <a:r>
              <a:rPr lang="es-ES_tradnl" sz="1200" dirty="0"/>
              <a:t> donde podremos ver que efectivamente disponemos de un campo fecha definido en el </a:t>
            </a:r>
            <a:r>
              <a:rPr lang="es-ES_tradnl" sz="1200" dirty="0" err="1"/>
              <a:t>config</a:t>
            </a:r>
            <a:r>
              <a:rPr lang="es-ES_tradnl" sz="1200" dirty="0"/>
              <a:t> más el campo </a:t>
            </a:r>
            <a:r>
              <a:rPr lang="es-ES_tradnl" sz="1200" dirty="0" err="1"/>
              <a:t>geo_point</a:t>
            </a:r>
            <a:r>
              <a:rPr lang="es-ES_tradnl" sz="1200" dirty="0"/>
              <a:t> definido en el </a:t>
            </a:r>
            <a:r>
              <a:rPr lang="es-ES_tradnl" sz="1200" dirty="0" err="1"/>
              <a:t>mappings</a:t>
            </a:r>
            <a:r>
              <a:rPr lang="es-ES_tradnl" sz="1200" dirty="0"/>
              <a:t> para su posterior representación </a:t>
            </a:r>
            <a:endParaRPr lang="es-ES" sz="1200" dirty="0"/>
          </a:p>
        </p:txBody>
      </p:sp>
      <p:pic>
        <p:nvPicPr>
          <p:cNvPr id="23" name="22 Imagen" descr="Macintosh HD:Users:walterroncerosnavajo:Desktop:Captura de pantalla 2020-07-19 a las 13.09.26.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35896" y="5172943"/>
            <a:ext cx="2418392" cy="1136017"/>
          </a:xfrm>
          <a:prstGeom prst="rect">
            <a:avLst/>
          </a:prstGeom>
          <a:noFill/>
          <a:ln>
            <a:noFill/>
          </a:ln>
        </p:spPr>
      </p:pic>
      <p:sp>
        <p:nvSpPr>
          <p:cNvPr id="24" name="23 Flecha derecha"/>
          <p:cNvSpPr/>
          <p:nvPr/>
        </p:nvSpPr>
        <p:spPr>
          <a:xfrm flipV="1">
            <a:off x="3792141" y="5695233"/>
            <a:ext cx="25305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24 Imagen" descr="Macintosh HD:Users:walterroncerosnavajo:Desktop:Mediciones por estación.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4476" y="2564904"/>
            <a:ext cx="2991980" cy="2235636"/>
          </a:xfrm>
          <a:prstGeom prst="rect">
            <a:avLst/>
          </a:prstGeom>
          <a:noFill/>
          <a:ln>
            <a:noFill/>
          </a:ln>
        </p:spPr>
      </p:pic>
      <p:pic>
        <p:nvPicPr>
          <p:cNvPr id="26" name="25 Imagen" descr="Macintosh HD:Users:walterroncerosnavajo:Desktop:ICA PARCIAL Ozono.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66098" y="4873755"/>
            <a:ext cx="1584637" cy="1519232"/>
          </a:xfrm>
          <a:prstGeom prst="rect">
            <a:avLst/>
          </a:prstGeom>
          <a:noFill/>
          <a:ln>
            <a:noFill/>
          </a:ln>
        </p:spPr>
      </p:pic>
      <p:pic>
        <p:nvPicPr>
          <p:cNvPr id="27" name="26 Imagen" descr="Macintosh HD:Users:walterroncerosnavajo:Desktop:ICA PARCIAL Partículas.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89451" y="4849466"/>
            <a:ext cx="1418415" cy="1465174"/>
          </a:xfrm>
          <a:prstGeom prst="rect">
            <a:avLst/>
          </a:prstGeom>
          <a:noFill/>
          <a:ln>
            <a:noFill/>
          </a:ln>
        </p:spPr>
      </p:pic>
      <p:cxnSp>
        <p:nvCxnSpPr>
          <p:cNvPr id="28" name="Conector recto 27"/>
          <p:cNvCxnSpPr/>
          <p:nvPr/>
        </p:nvCxnSpPr>
        <p:spPr>
          <a:xfrm>
            <a:off x="1547664" y="584622"/>
            <a:ext cx="1656000" cy="0"/>
          </a:xfrm>
          <a:prstGeom prst="line">
            <a:avLst/>
          </a:prstGeom>
          <a:ln w="28575">
            <a:solidFill>
              <a:srgbClr val="76B6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65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4" grpId="0"/>
      <p:bldP spid="13" grpId="0" animBg="1"/>
      <p:bldP spid="16" grpId="0" animBg="1"/>
      <p:bldP spid="20" grpId="0"/>
      <p:bldP spid="22" grpId="0"/>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PKBCewr4r.IkVhg4uvLX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3mLWH5PBngEbJ0Z.Poy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DMQdeN_EOi7Av5Dm1qx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iseño personalizado">
  <a:themeElements>
    <a:clrScheme name="Personalizado 3">
      <a:dk1>
        <a:sysClr val="windowText" lastClr="000000"/>
      </a:dk1>
      <a:lt1>
        <a:sysClr val="window" lastClr="FFFFFF"/>
      </a:lt1>
      <a:dk2>
        <a:srgbClr val="008000"/>
      </a:dk2>
      <a:lt2>
        <a:srgbClr val="B0DFA0"/>
      </a:lt2>
      <a:accent1>
        <a:srgbClr val="B0DFA0"/>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593</TotalTime>
  <Words>1183</Words>
  <Application>Microsoft Office PowerPoint</Application>
  <PresentationFormat>Presentación en pantalla (4:3)</PresentationFormat>
  <Paragraphs>100</Paragraphs>
  <Slides>12</Slides>
  <Notes>10</Notes>
  <HiddenSlides>0</HiddenSlides>
  <MMClips>0</MMClips>
  <ScaleCrop>false</ScaleCrop>
  <HeadingPairs>
    <vt:vector size="8" baseType="variant">
      <vt:variant>
        <vt:lpstr>Fuentes usadas</vt:lpstr>
      </vt:variant>
      <vt:variant>
        <vt:i4>11</vt:i4>
      </vt:variant>
      <vt:variant>
        <vt:lpstr>Tema</vt:lpstr>
      </vt:variant>
      <vt:variant>
        <vt:i4>2</vt:i4>
      </vt:variant>
      <vt:variant>
        <vt:lpstr>Servidores OLE incrustados</vt:lpstr>
      </vt:variant>
      <vt:variant>
        <vt:i4>1</vt:i4>
      </vt:variant>
      <vt:variant>
        <vt:lpstr>Títulos de diapositiva</vt:lpstr>
      </vt:variant>
      <vt:variant>
        <vt:i4>12</vt:i4>
      </vt:variant>
    </vt:vector>
  </HeadingPairs>
  <TitlesOfParts>
    <vt:vector size="26" baseType="lpstr">
      <vt:lpstr>Arial</vt:lpstr>
      <vt:lpstr>Arial Narrow</vt:lpstr>
      <vt:lpstr>Calibri</vt:lpstr>
      <vt:lpstr>Calibri Light</vt:lpstr>
      <vt:lpstr>Century Gothic</vt:lpstr>
      <vt:lpstr>Constantia</vt:lpstr>
      <vt:lpstr>Georgia</vt:lpstr>
      <vt:lpstr>メイリオ</vt:lpstr>
      <vt:lpstr>Times New Roman</vt:lpstr>
      <vt:lpstr>Wingdings</vt:lpstr>
      <vt:lpstr>Wingdings 2</vt:lpstr>
      <vt:lpstr>Flujo</vt:lpstr>
      <vt:lpstr>Diseño personalizado</vt:lpstr>
      <vt:lpstr>Diapositiva de think-cell</vt:lpstr>
      <vt:lpstr>Presentación de PowerPoint</vt:lpstr>
      <vt:lpstr>Presentación de PowerPoint</vt:lpstr>
      <vt:lpstr>Objetivos y conclusión del análisis</vt:lpstr>
      <vt:lpstr>Fuentes de datos:</vt:lpstr>
      <vt:lpstr>Presentación de PowerPoint</vt:lpstr>
      <vt:lpstr>Presentación de PowerPoint</vt:lpstr>
      <vt:lpstr>Presentación de PowerPoint</vt:lpstr>
      <vt:lpstr>Presentación de PowerPoint</vt:lpstr>
      <vt:lpstr>Visualización:</vt:lpstr>
      <vt:lpstr>Presentación de PowerPoint</vt:lpstr>
      <vt:lpstr>Conclusiones y estudio posterior:</vt:lpstr>
      <vt:lpstr>En recuerdo a todas las personas afectas directa o indirectamente por la covid-19.  </vt:lpstr>
    </vt:vector>
  </TitlesOfParts>
  <Company>ORANGE FT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la Comunidad de Madrid</dc:title>
  <dc:creator>VARA  ALONSO, SUSANA</dc:creator>
  <cp:lastModifiedBy>REINA GARCIA, CARMEN</cp:lastModifiedBy>
  <cp:revision>46</cp:revision>
  <dcterms:created xsi:type="dcterms:W3CDTF">2020-07-19T14:33:05Z</dcterms:created>
  <dcterms:modified xsi:type="dcterms:W3CDTF">2020-07-21T13:54:10Z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a.gallardo.rivilla@avanade.com</vt:lpwstr>
  </property>
  <property fmtid="{D5CDD505-2E9C-101B-9397-08002B2CF9AE}" pid="5" name="MSIP_Label_236020b0-6d69-48c1-9bb5-c586c1062b70_SetDate">
    <vt:lpwstr>2020-07-20T07:31:10.5412364Z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daf6f25d-7597-421b-bd94-2f2813aef4a6</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a.gallardo.rivilla@avanade.com</vt:lpwstr>
  </property>
  <property fmtid="{D5CDD505-2E9C-101B-9397-08002B2CF9AE}" pid="13" name="MSIP_Label_5fae8262-b78e-4366-8929-a5d6aac95320_SetDate">
    <vt:lpwstr>2020-07-20T07:31:10.5412364Z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daf6f25d-7597-421b-bd94-2f2813aef4a6</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